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9949" r:id="rId2"/>
    <p:sldId id="9970" r:id="rId3"/>
    <p:sldId id="304" r:id="rId4"/>
    <p:sldId id="308" r:id="rId5"/>
    <p:sldId id="9955" r:id="rId6"/>
    <p:sldId id="9956" r:id="rId7"/>
    <p:sldId id="865" r:id="rId8"/>
    <p:sldId id="9971" r:id="rId9"/>
    <p:sldId id="9972" r:id="rId10"/>
    <p:sldId id="9973" r:id="rId11"/>
    <p:sldId id="9974" r:id="rId12"/>
    <p:sldId id="9975" r:id="rId13"/>
    <p:sldId id="9926" r:id="rId14"/>
    <p:sldId id="9932" r:id="rId15"/>
    <p:sldId id="9933" r:id="rId16"/>
    <p:sldId id="9934" r:id="rId17"/>
    <p:sldId id="9935" r:id="rId18"/>
    <p:sldId id="9936" r:id="rId19"/>
    <p:sldId id="582" r:id="rId20"/>
    <p:sldId id="1470" r:id="rId21"/>
    <p:sldId id="455" r:id="rId22"/>
    <p:sldId id="1229" r:id="rId23"/>
    <p:sldId id="1230" r:id="rId24"/>
    <p:sldId id="1545" r:id="rId25"/>
    <p:sldId id="1231" r:id="rId26"/>
    <p:sldId id="1490" r:id="rId27"/>
    <p:sldId id="1353" r:id="rId28"/>
    <p:sldId id="1493" r:id="rId29"/>
    <p:sldId id="1126" r:id="rId30"/>
    <p:sldId id="1128" r:id="rId31"/>
    <p:sldId id="1181" r:id="rId32"/>
    <p:sldId id="9976" r:id="rId33"/>
    <p:sldId id="9978" r:id="rId34"/>
    <p:sldId id="6093" r:id="rId35"/>
    <p:sldId id="1141" r:id="rId36"/>
    <p:sldId id="9980" r:id="rId37"/>
    <p:sldId id="9981" r:id="rId38"/>
    <p:sldId id="6094" r:id="rId39"/>
    <p:sldId id="9977" r:id="rId40"/>
    <p:sldId id="6066" r:id="rId41"/>
    <p:sldId id="6067" r:id="rId42"/>
    <p:sldId id="6068" r:id="rId43"/>
    <p:sldId id="6069" r:id="rId44"/>
    <p:sldId id="6070" r:id="rId45"/>
    <p:sldId id="6071" r:id="rId46"/>
    <p:sldId id="6072" r:id="rId47"/>
    <p:sldId id="6075" r:id="rId48"/>
    <p:sldId id="6073" r:id="rId49"/>
    <p:sldId id="6091" r:id="rId50"/>
    <p:sldId id="6074" r:id="rId51"/>
    <p:sldId id="9979" r:id="rId52"/>
    <p:sldId id="6076" r:id="rId53"/>
    <p:sldId id="6078" r:id="rId54"/>
    <p:sldId id="6079" r:id="rId55"/>
    <p:sldId id="6077" r:id="rId56"/>
    <p:sldId id="6029" r:id="rId57"/>
    <p:sldId id="6031" r:id="rId58"/>
    <p:sldId id="6034" r:id="rId59"/>
  </p:sldIdLst>
  <p:sldSz cx="9144000" cy="5143500" type="screen16x9"/>
  <p:notesSz cx="6858000" cy="9144000"/>
  <p:custDataLst>
    <p:tags r:id="rId6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435CC8"/>
    <a:srgbClr val="FFC600"/>
    <a:srgbClr val="1F2B88"/>
    <a:srgbClr val="FFC000"/>
    <a:srgbClr val="242C52"/>
    <a:srgbClr val="6880B1"/>
    <a:srgbClr val="FFBB0A"/>
    <a:srgbClr val="FFC102"/>
    <a:srgbClr val="1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88142"/>
  </p:normalViewPr>
  <p:slideViewPr>
    <p:cSldViewPr snapToGrid="0" snapToObjects="1">
      <p:cViewPr varScale="1">
        <p:scale>
          <a:sx n="128" d="100"/>
          <a:sy n="128" d="100"/>
        </p:scale>
        <p:origin x="1096" y="160"/>
      </p:cViewPr>
      <p:guideLst>
        <p:guide orient="horz" pos="161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B1EAE-F4E9-4652-B3EB-DAB19D364EB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85AF0EF-F863-45C9-A636-31862A80B306}">
      <dgm:prSet phldrT="[文本]" custT="1"/>
      <dgm:spPr/>
      <dgm:t>
        <a:bodyPr/>
        <a:lstStyle/>
        <a:p>
          <a:r>
            <a:rPr lang="zh-CN" altLang="en-US" sz="1500" dirty="0">
              <a:latin typeface="微软雅黑" pitchFamily="34" charset="-122"/>
              <a:ea typeface="微软雅黑" pitchFamily="34" charset="-122"/>
            </a:rPr>
            <a:t>范围</a:t>
          </a:r>
        </a:p>
      </dgm:t>
    </dgm:pt>
    <dgm:pt modelId="{B59EA7DE-5AD3-4F21-AB16-F00D03C28C0F}" type="parTrans" cxnId="{D1029C18-42F7-4413-9944-B57FAF98966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118BAE-1A32-4D4E-A27F-8E8A170276D9}" type="sibTrans" cxnId="{D1029C18-42F7-4413-9944-B57FAF98966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7A2C32E-E7CF-43BB-BCA5-E6ECA2A94E88}">
      <dgm:prSet phldrT="[文本]" custT="1"/>
      <dgm:spPr/>
      <dgm:t>
        <a:bodyPr/>
        <a:lstStyle/>
        <a:p>
          <a:r>
            <a:rPr lang="zh-CN" altLang="en-US" sz="1500" dirty="0">
              <a:latin typeface="微软雅黑" pitchFamily="34" charset="-122"/>
              <a:ea typeface="微软雅黑" pitchFamily="34" charset="-122"/>
            </a:rPr>
            <a:t>业务子域</a:t>
          </a:r>
        </a:p>
      </dgm:t>
    </dgm:pt>
    <dgm:pt modelId="{8588FBE3-DE75-448D-BC91-840BE8C4E74A}" type="parTrans" cxnId="{C0B89F47-EFD8-4917-8873-CF6E919F071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7971336-CED4-4C7B-840E-1B9903AB2E27}" type="sibTrans" cxnId="{C0B89F47-EFD8-4917-8873-CF6E919F071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DF72D21-5DF9-4A95-B344-BB496517BDE6}">
      <dgm:prSet phldrT="[文本]" custT="1"/>
      <dgm:spPr/>
      <dgm:t>
        <a:bodyPr/>
        <a:lstStyle/>
        <a:p>
          <a:r>
            <a:rPr lang="zh-CN" altLang="en-US" sz="1500" dirty="0">
              <a:latin typeface="微软雅黑" pitchFamily="34" charset="-122"/>
              <a:ea typeface="微软雅黑" pitchFamily="34" charset="-122"/>
            </a:rPr>
            <a:t>事件列表</a:t>
          </a:r>
        </a:p>
      </dgm:t>
    </dgm:pt>
    <dgm:pt modelId="{0FC14A01-568D-4E0A-8DDC-C3E1281CA8BF}" type="parTrans" cxnId="{65AC6AC6-9F45-4260-8765-42AEEE9CAFE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094AC71-8E0B-4957-842F-F5F34213CFE5}" type="sibTrans" cxnId="{65AC6AC6-9F45-4260-8765-42AEEE9CAFE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ECD3949-B5F0-4CC5-931C-7F3357199CE3}">
      <dgm:prSet phldrT="[文本]" custT="1"/>
      <dgm:spPr/>
      <dgm:t>
        <a:bodyPr/>
        <a:lstStyle/>
        <a:p>
          <a:r>
            <a:rPr lang="zh-CN" altLang="en-US" sz="1400" dirty="0">
              <a:latin typeface="微软雅黑" pitchFamily="34" charset="-122"/>
              <a:ea typeface="微软雅黑" pitchFamily="34" charset="-122"/>
            </a:rPr>
            <a:t>管控点列表</a:t>
          </a:r>
        </a:p>
      </dgm:t>
    </dgm:pt>
    <dgm:pt modelId="{E53E050A-3711-424F-BCC0-F283CD9F4652}" type="parTrans" cxnId="{B77AF2C9-8EF6-405D-92CB-CD99B72132F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4A99CEC-E195-4631-8D90-2491AEA2CD2D}" type="sibTrans" cxnId="{B77AF2C9-8EF6-405D-92CB-CD99B72132F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0B8F44E-4F7E-4084-9CDD-992D07861027}">
      <dgm:prSet phldrT="[文本]" custT="1"/>
      <dgm:spPr/>
      <dgm:t>
        <a:bodyPr/>
        <a:lstStyle/>
        <a:p>
          <a:r>
            <a:rPr lang="zh-CN" altLang="en-US" sz="1500" dirty="0">
              <a:latin typeface="微软雅黑" pitchFamily="34" charset="-122"/>
              <a:ea typeface="微软雅黑" pitchFamily="34" charset="-122"/>
            </a:rPr>
            <a:t>业务子域</a:t>
          </a:r>
        </a:p>
      </dgm:t>
    </dgm:pt>
    <dgm:pt modelId="{CB4C36D6-9799-4411-BBD9-D94DDC2FCF4B}" type="parTrans" cxnId="{3C175AD1-6751-485D-8769-5A4D878177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EA2959B-8064-4B96-9093-2313E62E3F89}" type="sibTrans" cxnId="{3C175AD1-6751-485D-8769-5A4D878177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92D14CA-FD2F-4066-BC2F-0328A1D7E9BF}">
      <dgm:prSet phldrT="[文本]" custT="1"/>
      <dgm:spPr/>
      <dgm:t>
        <a:bodyPr/>
        <a:lstStyle/>
        <a:p>
          <a:r>
            <a:rPr lang="zh-CN" altLang="en-US" sz="1500" dirty="0">
              <a:latin typeface="微软雅黑" pitchFamily="34" charset="-122"/>
              <a:ea typeface="微软雅黑" pitchFamily="34" charset="-122"/>
            </a:rPr>
            <a:t>场景列表</a:t>
          </a:r>
        </a:p>
      </dgm:t>
    </dgm:pt>
    <dgm:pt modelId="{2678DA79-F2F3-41DA-A0FF-3EC32AB2F75B}" type="parTrans" cxnId="{B74C4AEA-F514-4692-847E-CBC9C0C9B9D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A1D4903-34B3-4F73-8420-90025F1770CC}" type="sibTrans" cxnId="{B74C4AEA-F514-4692-847E-CBC9C0C9B9D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60D46EC-0737-403D-B3A0-BDCCD14E3F71}" type="pres">
      <dgm:prSet presAssocID="{660B1EAE-F4E9-4652-B3EB-DAB19D364EB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EB661A2-C968-4AFD-88E2-878078427D25}" type="pres">
      <dgm:prSet presAssocID="{B85AF0EF-F863-45C9-A636-31862A80B306}" presName="hierRoot1" presStyleCnt="0"/>
      <dgm:spPr/>
    </dgm:pt>
    <dgm:pt modelId="{314FE660-BF05-42D7-AD6E-6BA8091AAC02}" type="pres">
      <dgm:prSet presAssocID="{B85AF0EF-F863-45C9-A636-31862A80B306}" presName="composite" presStyleCnt="0"/>
      <dgm:spPr/>
    </dgm:pt>
    <dgm:pt modelId="{6A4ECAE2-AB95-42D7-B9BF-513EDBC9199D}" type="pres">
      <dgm:prSet presAssocID="{B85AF0EF-F863-45C9-A636-31862A80B306}" presName="background" presStyleLbl="node0" presStyleIdx="0" presStyleCnt="1"/>
      <dgm:spPr/>
    </dgm:pt>
    <dgm:pt modelId="{EA99425C-163F-42D5-9AB4-9DC544D6DAD4}" type="pres">
      <dgm:prSet presAssocID="{B85AF0EF-F863-45C9-A636-31862A80B306}" presName="text" presStyleLbl="fgAcc0" presStyleIdx="0" presStyleCnt="1" custScaleX="118507">
        <dgm:presLayoutVars>
          <dgm:chPref val="3"/>
        </dgm:presLayoutVars>
      </dgm:prSet>
      <dgm:spPr/>
    </dgm:pt>
    <dgm:pt modelId="{D4FA4C64-3586-4144-AA93-1D10CC54E299}" type="pres">
      <dgm:prSet presAssocID="{B85AF0EF-F863-45C9-A636-31862A80B306}" presName="hierChild2" presStyleCnt="0"/>
      <dgm:spPr/>
    </dgm:pt>
    <dgm:pt modelId="{03CFF367-5F44-4E9F-A7FC-575EC45078EE}" type="pres">
      <dgm:prSet presAssocID="{8588FBE3-DE75-448D-BC91-840BE8C4E74A}" presName="Name10" presStyleLbl="parChTrans1D2" presStyleIdx="0" presStyleCnt="2"/>
      <dgm:spPr/>
    </dgm:pt>
    <dgm:pt modelId="{FBC33672-AE7A-4880-A5AB-E75295E0B0A6}" type="pres">
      <dgm:prSet presAssocID="{27A2C32E-E7CF-43BB-BCA5-E6ECA2A94E88}" presName="hierRoot2" presStyleCnt="0"/>
      <dgm:spPr/>
    </dgm:pt>
    <dgm:pt modelId="{CDE63BAD-7B98-4B57-9688-71BD13DD4A70}" type="pres">
      <dgm:prSet presAssocID="{27A2C32E-E7CF-43BB-BCA5-E6ECA2A94E88}" presName="composite2" presStyleCnt="0"/>
      <dgm:spPr/>
    </dgm:pt>
    <dgm:pt modelId="{8B463BDF-586C-4565-AE7D-089E611A3413}" type="pres">
      <dgm:prSet presAssocID="{27A2C32E-E7CF-43BB-BCA5-E6ECA2A94E88}" presName="background2" presStyleLbl="node2" presStyleIdx="0" presStyleCnt="2"/>
      <dgm:spPr/>
    </dgm:pt>
    <dgm:pt modelId="{E1BB8223-5C5C-4E33-8991-DF856B5E4A4A}" type="pres">
      <dgm:prSet presAssocID="{27A2C32E-E7CF-43BB-BCA5-E6ECA2A94E88}" presName="text2" presStyleLbl="fgAcc2" presStyleIdx="0" presStyleCnt="2" custScaleX="168411">
        <dgm:presLayoutVars>
          <dgm:chPref val="3"/>
        </dgm:presLayoutVars>
      </dgm:prSet>
      <dgm:spPr/>
    </dgm:pt>
    <dgm:pt modelId="{2FAE84D7-E9AF-4315-AFB0-37839F9574A3}" type="pres">
      <dgm:prSet presAssocID="{27A2C32E-E7CF-43BB-BCA5-E6ECA2A94E88}" presName="hierChild3" presStyleCnt="0"/>
      <dgm:spPr/>
    </dgm:pt>
    <dgm:pt modelId="{037A8A8C-9898-44B6-829C-19706F16A8B3}" type="pres">
      <dgm:prSet presAssocID="{0FC14A01-568D-4E0A-8DDC-C3E1281CA8BF}" presName="Name17" presStyleLbl="parChTrans1D3" presStyleIdx="0" presStyleCnt="3"/>
      <dgm:spPr/>
    </dgm:pt>
    <dgm:pt modelId="{E1273C01-B0EA-4072-80A3-3FFCA2F24662}" type="pres">
      <dgm:prSet presAssocID="{CDF72D21-5DF9-4A95-B344-BB496517BDE6}" presName="hierRoot3" presStyleCnt="0"/>
      <dgm:spPr/>
    </dgm:pt>
    <dgm:pt modelId="{634C3C14-35A6-47A8-B1F3-E201352D498B}" type="pres">
      <dgm:prSet presAssocID="{CDF72D21-5DF9-4A95-B344-BB496517BDE6}" presName="composite3" presStyleCnt="0"/>
      <dgm:spPr/>
    </dgm:pt>
    <dgm:pt modelId="{AF1A99D9-6F7F-4A82-9E87-AAA477D104D6}" type="pres">
      <dgm:prSet presAssocID="{CDF72D21-5DF9-4A95-B344-BB496517BDE6}" presName="background3" presStyleLbl="node3" presStyleIdx="0" presStyleCnt="3"/>
      <dgm:spPr/>
    </dgm:pt>
    <dgm:pt modelId="{02AEBEB6-5465-40A4-9C38-AE692D7303B3}" type="pres">
      <dgm:prSet presAssocID="{CDF72D21-5DF9-4A95-B344-BB496517BDE6}" presName="text3" presStyleLbl="fgAcc3" presStyleIdx="0" presStyleCnt="3" custScaleX="192316" custLinFactNeighborX="-15237" custLinFactNeighborY="43202">
        <dgm:presLayoutVars>
          <dgm:chPref val="3"/>
        </dgm:presLayoutVars>
      </dgm:prSet>
      <dgm:spPr/>
    </dgm:pt>
    <dgm:pt modelId="{5738B79F-C64C-447A-884E-7D97B6C56408}" type="pres">
      <dgm:prSet presAssocID="{CDF72D21-5DF9-4A95-B344-BB496517BDE6}" presName="hierChild4" presStyleCnt="0"/>
      <dgm:spPr/>
    </dgm:pt>
    <dgm:pt modelId="{F3B7DEE7-8FC1-41EE-80C2-7D2FDD196FCF}" type="pres">
      <dgm:prSet presAssocID="{E53E050A-3711-424F-BCC0-F283CD9F4652}" presName="Name17" presStyleLbl="parChTrans1D3" presStyleIdx="1" presStyleCnt="3"/>
      <dgm:spPr/>
    </dgm:pt>
    <dgm:pt modelId="{0E4B4C82-DA11-4523-9E6E-B51D7F0E3B1F}" type="pres">
      <dgm:prSet presAssocID="{5ECD3949-B5F0-4CC5-931C-7F3357199CE3}" presName="hierRoot3" presStyleCnt="0"/>
      <dgm:spPr/>
    </dgm:pt>
    <dgm:pt modelId="{6926C2FA-816A-4572-94C3-9E0364056BEA}" type="pres">
      <dgm:prSet presAssocID="{5ECD3949-B5F0-4CC5-931C-7F3357199CE3}" presName="composite3" presStyleCnt="0"/>
      <dgm:spPr/>
    </dgm:pt>
    <dgm:pt modelId="{E547BC2F-8029-4FEC-9AD6-B1C828B0FC82}" type="pres">
      <dgm:prSet presAssocID="{5ECD3949-B5F0-4CC5-931C-7F3357199CE3}" presName="background3" presStyleLbl="node3" presStyleIdx="1" presStyleCnt="3"/>
      <dgm:spPr/>
    </dgm:pt>
    <dgm:pt modelId="{DB9C22AA-585B-41EC-9F3C-3389CDFD0927}" type="pres">
      <dgm:prSet presAssocID="{5ECD3949-B5F0-4CC5-931C-7F3357199CE3}" presName="text3" presStyleLbl="fgAcc3" presStyleIdx="1" presStyleCnt="3" custScaleX="182591" custLinFactNeighborX="-7128" custLinFactNeighborY="36317">
        <dgm:presLayoutVars>
          <dgm:chPref val="3"/>
        </dgm:presLayoutVars>
      </dgm:prSet>
      <dgm:spPr/>
    </dgm:pt>
    <dgm:pt modelId="{9D025DA5-EB10-41FA-9D67-BF435D3CD057}" type="pres">
      <dgm:prSet presAssocID="{5ECD3949-B5F0-4CC5-931C-7F3357199CE3}" presName="hierChild4" presStyleCnt="0"/>
      <dgm:spPr/>
    </dgm:pt>
    <dgm:pt modelId="{9720F621-C81B-4A4B-8F92-B9F100D434D5}" type="pres">
      <dgm:prSet presAssocID="{CB4C36D6-9799-4411-BBD9-D94DDC2FCF4B}" presName="Name10" presStyleLbl="parChTrans1D2" presStyleIdx="1" presStyleCnt="2"/>
      <dgm:spPr/>
    </dgm:pt>
    <dgm:pt modelId="{0F2E8DED-557D-4A33-972E-12EBE31E22DD}" type="pres">
      <dgm:prSet presAssocID="{90B8F44E-4F7E-4084-9CDD-992D07861027}" presName="hierRoot2" presStyleCnt="0"/>
      <dgm:spPr/>
    </dgm:pt>
    <dgm:pt modelId="{3B4C74FF-8266-4702-9B67-D605E4B18367}" type="pres">
      <dgm:prSet presAssocID="{90B8F44E-4F7E-4084-9CDD-992D07861027}" presName="composite2" presStyleCnt="0"/>
      <dgm:spPr/>
    </dgm:pt>
    <dgm:pt modelId="{647F9E93-8403-4339-8287-232B148B0221}" type="pres">
      <dgm:prSet presAssocID="{90B8F44E-4F7E-4084-9CDD-992D07861027}" presName="background2" presStyleLbl="node2" presStyleIdx="1" presStyleCnt="2"/>
      <dgm:spPr/>
    </dgm:pt>
    <dgm:pt modelId="{A6AB3F45-1E2E-4958-91C8-51E164A98D4A}" type="pres">
      <dgm:prSet presAssocID="{90B8F44E-4F7E-4084-9CDD-992D07861027}" presName="text2" presStyleLbl="fgAcc2" presStyleIdx="1" presStyleCnt="2" custScaleX="175017">
        <dgm:presLayoutVars>
          <dgm:chPref val="3"/>
        </dgm:presLayoutVars>
      </dgm:prSet>
      <dgm:spPr/>
    </dgm:pt>
    <dgm:pt modelId="{D575C4F0-7892-4DBC-8CD8-FF3E1A2AA674}" type="pres">
      <dgm:prSet presAssocID="{90B8F44E-4F7E-4084-9CDD-992D07861027}" presName="hierChild3" presStyleCnt="0"/>
      <dgm:spPr/>
    </dgm:pt>
    <dgm:pt modelId="{80B989BD-3E35-4FAB-97ED-FDA129EA6997}" type="pres">
      <dgm:prSet presAssocID="{2678DA79-F2F3-41DA-A0FF-3EC32AB2F75B}" presName="Name17" presStyleLbl="parChTrans1D3" presStyleIdx="2" presStyleCnt="3"/>
      <dgm:spPr/>
    </dgm:pt>
    <dgm:pt modelId="{5F4788C8-3149-41F1-9E8D-10D49744B623}" type="pres">
      <dgm:prSet presAssocID="{292D14CA-FD2F-4066-BC2F-0328A1D7E9BF}" presName="hierRoot3" presStyleCnt="0"/>
      <dgm:spPr/>
    </dgm:pt>
    <dgm:pt modelId="{7B0A6453-CACC-4A6E-9805-7830CD1B1CC0}" type="pres">
      <dgm:prSet presAssocID="{292D14CA-FD2F-4066-BC2F-0328A1D7E9BF}" presName="composite3" presStyleCnt="0"/>
      <dgm:spPr/>
    </dgm:pt>
    <dgm:pt modelId="{3293E5F0-2D39-48E0-94AF-B3A1ACCC75C2}" type="pres">
      <dgm:prSet presAssocID="{292D14CA-FD2F-4066-BC2F-0328A1D7E9BF}" presName="background3" presStyleLbl="node3" presStyleIdx="2" presStyleCnt="3"/>
      <dgm:spPr/>
    </dgm:pt>
    <dgm:pt modelId="{259D05B3-060E-4761-8988-1ED9450F9C5B}" type="pres">
      <dgm:prSet presAssocID="{292D14CA-FD2F-4066-BC2F-0328A1D7E9BF}" presName="text3" presStyleLbl="fgAcc3" presStyleIdx="2" presStyleCnt="3" custScaleX="203963" custLinFactNeighborX="3245" custLinFactNeighborY="54990">
        <dgm:presLayoutVars>
          <dgm:chPref val="3"/>
        </dgm:presLayoutVars>
      </dgm:prSet>
      <dgm:spPr/>
    </dgm:pt>
    <dgm:pt modelId="{BCC0B84D-E1AE-4AB7-9C90-CC92F99E9E28}" type="pres">
      <dgm:prSet presAssocID="{292D14CA-FD2F-4066-BC2F-0328A1D7E9BF}" presName="hierChild4" presStyleCnt="0"/>
      <dgm:spPr/>
    </dgm:pt>
  </dgm:ptLst>
  <dgm:cxnLst>
    <dgm:cxn modelId="{D1029C18-42F7-4413-9944-B57FAF989666}" srcId="{660B1EAE-F4E9-4652-B3EB-DAB19D364EB3}" destId="{B85AF0EF-F863-45C9-A636-31862A80B306}" srcOrd="0" destOrd="0" parTransId="{B59EA7DE-5AD3-4F21-AB16-F00D03C28C0F}" sibTransId="{51118BAE-1A32-4D4E-A27F-8E8A170276D9}"/>
    <dgm:cxn modelId="{C090123A-ACE8-4343-809B-6E9A6E2AB342}" type="presOf" srcId="{CDF72D21-5DF9-4A95-B344-BB496517BDE6}" destId="{02AEBEB6-5465-40A4-9C38-AE692D7303B3}" srcOrd="0" destOrd="0" presId="urn:microsoft.com/office/officeart/2005/8/layout/hierarchy1"/>
    <dgm:cxn modelId="{4E7B7F3C-B2E0-0F44-BEF0-8E85CF132B06}" type="presOf" srcId="{292D14CA-FD2F-4066-BC2F-0328A1D7E9BF}" destId="{259D05B3-060E-4761-8988-1ED9450F9C5B}" srcOrd="0" destOrd="0" presId="urn:microsoft.com/office/officeart/2005/8/layout/hierarchy1"/>
    <dgm:cxn modelId="{FA022442-28CB-BA45-BE17-3B8C6B961824}" type="presOf" srcId="{660B1EAE-F4E9-4652-B3EB-DAB19D364EB3}" destId="{860D46EC-0737-403D-B3A0-BDCCD14E3F71}" srcOrd="0" destOrd="0" presId="urn:microsoft.com/office/officeart/2005/8/layout/hierarchy1"/>
    <dgm:cxn modelId="{27747C47-F274-D54B-853A-8FBE84BF8DEC}" type="presOf" srcId="{2678DA79-F2F3-41DA-A0FF-3EC32AB2F75B}" destId="{80B989BD-3E35-4FAB-97ED-FDA129EA6997}" srcOrd="0" destOrd="0" presId="urn:microsoft.com/office/officeart/2005/8/layout/hierarchy1"/>
    <dgm:cxn modelId="{C0B89F47-EFD8-4917-8873-CF6E919F071C}" srcId="{B85AF0EF-F863-45C9-A636-31862A80B306}" destId="{27A2C32E-E7CF-43BB-BCA5-E6ECA2A94E88}" srcOrd="0" destOrd="0" parTransId="{8588FBE3-DE75-448D-BC91-840BE8C4E74A}" sibTransId="{07971336-CED4-4C7B-840E-1B9903AB2E27}"/>
    <dgm:cxn modelId="{7C09F867-F672-0345-BC90-54737CB03DDD}" type="presOf" srcId="{90B8F44E-4F7E-4084-9CDD-992D07861027}" destId="{A6AB3F45-1E2E-4958-91C8-51E164A98D4A}" srcOrd="0" destOrd="0" presId="urn:microsoft.com/office/officeart/2005/8/layout/hierarchy1"/>
    <dgm:cxn modelId="{67104E89-3FE7-4F4E-9AFC-888AE6D2529E}" type="presOf" srcId="{E53E050A-3711-424F-BCC0-F283CD9F4652}" destId="{F3B7DEE7-8FC1-41EE-80C2-7D2FDD196FCF}" srcOrd="0" destOrd="0" presId="urn:microsoft.com/office/officeart/2005/8/layout/hierarchy1"/>
    <dgm:cxn modelId="{522D17AB-3255-4E48-A375-835AB9D821E2}" type="presOf" srcId="{CB4C36D6-9799-4411-BBD9-D94DDC2FCF4B}" destId="{9720F621-C81B-4A4B-8F92-B9F100D434D5}" srcOrd="0" destOrd="0" presId="urn:microsoft.com/office/officeart/2005/8/layout/hierarchy1"/>
    <dgm:cxn modelId="{A190FFC3-983C-6B45-8358-6529A7E5702C}" type="presOf" srcId="{B85AF0EF-F863-45C9-A636-31862A80B306}" destId="{EA99425C-163F-42D5-9AB4-9DC544D6DAD4}" srcOrd="0" destOrd="0" presId="urn:microsoft.com/office/officeart/2005/8/layout/hierarchy1"/>
    <dgm:cxn modelId="{65AC6AC6-9F45-4260-8765-42AEEE9CAFEF}" srcId="{27A2C32E-E7CF-43BB-BCA5-E6ECA2A94E88}" destId="{CDF72D21-5DF9-4A95-B344-BB496517BDE6}" srcOrd="0" destOrd="0" parTransId="{0FC14A01-568D-4E0A-8DDC-C3E1281CA8BF}" sibTransId="{D094AC71-8E0B-4957-842F-F5F34213CFE5}"/>
    <dgm:cxn modelId="{B77AF2C9-8EF6-405D-92CB-CD99B72132FB}" srcId="{27A2C32E-E7CF-43BB-BCA5-E6ECA2A94E88}" destId="{5ECD3949-B5F0-4CC5-931C-7F3357199CE3}" srcOrd="1" destOrd="0" parTransId="{E53E050A-3711-424F-BCC0-F283CD9F4652}" sibTransId="{A4A99CEC-E195-4631-8D90-2491AEA2CD2D}"/>
    <dgm:cxn modelId="{3C175AD1-6751-485D-8769-5A4D878177C5}" srcId="{B85AF0EF-F863-45C9-A636-31862A80B306}" destId="{90B8F44E-4F7E-4084-9CDD-992D07861027}" srcOrd="1" destOrd="0" parTransId="{CB4C36D6-9799-4411-BBD9-D94DDC2FCF4B}" sibTransId="{DEA2959B-8064-4B96-9093-2313E62E3F89}"/>
    <dgm:cxn modelId="{3397F5D6-5D11-DB44-B291-4CE800314DAF}" type="presOf" srcId="{8588FBE3-DE75-448D-BC91-840BE8C4E74A}" destId="{03CFF367-5F44-4E9F-A7FC-575EC45078EE}" srcOrd="0" destOrd="0" presId="urn:microsoft.com/office/officeart/2005/8/layout/hierarchy1"/>
    <dgm:cxn modelId="{7CC5D3E1-B41B-4D4E-8C49-7484D4BFA074}" type="presOf" srcId="{27A2C32E-E7CF-43BB-BCA5-E6ECA2A94E88}" destId="{E1BB8223-5C5C-4E33-8991-DF856B5E4A4A}" srcOrd="0" destOrd="0" presId="urn:microsoft.com/office/officeart/2005/8/layout/hierarchy1"/>
    <dgm:cxn modelId="{B74C4AEA-F514-4692-847E-CBC9C0C9B9D3}" srcId="{90B8F44E-4F7E-4084-9CDD-992D07861027}" destId="{292D14CA-FD2F-4066-BC2F-0328A1D7E9BF}" srcOrd="0" destOrd="0" parTransId="{2678DA79-F2F3-41DA-A0FF-3EC32AB2F75B}" sibTransId="{9A1D4903-34B3-4F73-8420-90025F1770CC}"/>
    <dgm:cxn modelId="{9A3BFBEE-023D-CD47-907F-5BCFEAC3B7E4}" type="presOf" srcId="{0FC14A01-568D-4E0A-8DDC-C3E1281CA8BF}" destId="{037A8A8C-9898-44B6-829C-19706F16A8B3}" srcOrd="0" destOrd="0" presId="urn:microsoft.com/office/officeart/2005/8/layout/hierarchy1"/>
    <dgm:cxn modelId="{D2D1BBF5-56E2-8F40-A33E-0AEBF3B677BD}" type="presOf" srcId="{5ECD3949-B5F0-4CC5-931C-7F3357199CE3}" destId="{DB9C22AA-585B-41EC-9F3C-3389CDFD0927}" srcOrd="0" destOrd="0" presId="urn:microsoft.com/office/officeart/2005/8/layout/hierarchy1"/>
    <dgm:cxn modelId="{38A1934D-1E98-8847-98F0-677CC586929B}" type="presParOf" srcId="{860D46EC-0737-403D-B3A0-BDCCD14E3F71}" destId="{5EB661A2-C968-4AFD-88E2-878078427D25}" srcOrd="0" destOrd="0" presId="urn:microsoft.com/office/officeart/2005/8/layout/hierarchy1"/>
    <dgm:cxn modelId="{214F21A9-0CDD-E945-9D88-F171D4BABA2C}" type="presParOf" srcId="{5EB661A2-C968-4AFD-88E2-878078427D25}" destId="{314FE660-BF05-42D7-AD6E-6BA8091AAC02}" srcOrd="0" destOrd="0" presId="urn:microsoft.com/office/officeart/2005/8/layout/hierarchy1"/>
    <dgm:cxn modelId="{94929788-D423-7240-85FD-3A1BCBE3C2E0}" type="presParOf" srcId="{314FE660-BF05-42D7-AD6E-6BA8091AAC02}" destId="{6A4ECAE2-AB95-42D7-B9BF-513EDBC9199D}" srcOrd="0" destOrd="0" presId="urn:microsoft.com/office/officeart/2005/8/layout/hierarchy1"/>
    <dgm:cxn modelId="{C9FFBB44-42E9-7540-A51E-C6DDEA022F59}" type="presParOf" srcId="{314FE660-BF05-42D7-AD6E-6BA8091AAC02}" destId="{EA99425C-163F-42D5-9AB4-9DC544D6DAD4}" srcOrd="1" destOrd="0" presId="urn:microsoft.com/office/officeart/2005/8/layout/hierarchy1"/>
    <dgm:cxn modelId="{CBCDFF98-3208-6C4C-B6C9-C3DA0FE4C930}" type="presParOf" srcId="{5EB661A2-C968-4AFD-88E2-878078427D25}" destId="{D4FA4C64-3586-4144-AA93-1D10CC54E299}" srcOrd="1" destOrd="0" presId="urn:microsoft.com/office/officeart/2005/8/layout/hierarchy1"/>
    <dgm:cxn modelId="{B7619B80-7669-234C-8CD2-75E6B7D93712}" type="presParOf" srcId="{D4FA4C64-3586-4144-AA93-1D10CC54E299}" destId="{03CFF367-5F44-4E9F-A7FC-575EC45078EE}" srcOrd="0" destOrd="0" presId="urn:microsoft.com/office/officeart/2005/8/layout/hierarchy1"/>
    <dgm:cxn modelId="{9A065E05-64AB-B749-9F17-B7BD62D8FE03}" type="presParOf" srcId="{D4FA4C64-3586-4144-AA93-1D10CC54E299}" destId="{FBC33672-AE7A-4880-A5AB-E75295E0B0A6}" srcOrd="1" destOrd="0" presId="urn:microsoft.com/office/officeart/2005/8/layout/hierarchy1"/>
    <dgm:cxn modelId="{E39E8030-7E0E-C345-805C-8D0B8303A6B6}" type="presParOf" srcId="{FBC33672-AE7A-4880-A5AB-E75295E0B0A6}" destId="{CDE63BAD-7B98-4B57-9688-71BD13DD4A70}" srcOrd="0" destOrd="0" presId="urn:microsoft.com/office/officeart/2005/8/layout/hierarchy1"/>
    <dgm:cxn modelId="{FD23E99F-2874-D94B-B299-5DBD972814E3}" type="presParOf" srcId="{CDE63BAD-7B98-4B57-9688-71BD13DD4A70}" destId="{8B463BDF-586C-4565-AE7D-089E611A3413}" srcOrd="0" destOrd="0" presId="urn:microsoft.com/office/officeart/2005/8/layout/hierarchy1"/>
    <dgm:cxn modelId="{6E65AD7E-256F-FE42-92A0-BC435065C06D}" type="presParOf" srcId="{CDE63BAD-7B98-4B57-9688-71BD13DD4A70}" destId="{E1BB8223-5C5C-4E33-8991-DF856B5E4A4A}" srcOrd="1" destOrd="0" presId="urn:microsoft.com/office/officeart/2005/8/layout/hierarchy1"/>
    <dgm:cxn modelId="{AF9B5BC3-0FD1-124D-86E7-39F93758BD58}" type="presParOf" srcId="{FBC33672-AE7A-4880-A5AB-E75295E0B0A6}" destId="{2FAE84D7-E9AF-4315-AFB0-37839F9574A3}" srcOrd="1" destOrd="0" presId="urn:microsoft.com/office/officeart/2005/8/layout/hierarchy1"/>
    <dgm:cxn modelId="{5CA44E2E-B0E4-F24D-9B1B-1C3EB6608B48}" type="presParOf" srcId="{2FAE84D7-E9AF-4315-AFB0-37839F9574A3}" destId="{037A8A8C-9898-44B6-829C-19706F16A8B3}" srcOrd="0" destOrd="0" presId="urn:microsoft.com/office/officeart/2005/8/layout/hierarchy1"/>
    <dgm:cxn modelId="{4D1D7222-D097-D846-9343-1EF0DDC7596B}" type="presParOf" srcId="{2FAE84D7-E9AF-4315-AFB0-37839F9574A3}" destId="{E1273C01-B0EA-4072-80A3-3FFCA2F24662}" srcOrd="1" destOrd="0" presId="urn:microsoft.com/office/officeart/2005/8/layout/hierarchy1"/>
    <dgm:cxn modelId="{D3290402-8BF1-6947-B4E0-6A6DA104628C}" type="presParOf" srcId="{E1273C01-B0EA-4072-80A3-3FFCA2F24662}" destId="{634C3C14-35A6-47A8-B1F3-E201352D498B}" srcOrd="0" destOrd="0" presId="urn:microsoft.com/office/officeart/2005/8/layout/hierarchy1"/>
    <dgm:cxn modelId="{E758D3A6-563A-8F4F-B2C2-B709F6DB4543}" type="presParOf" srcId="{634C3C14-35A6-47A8-B1F3-E201352D498B}" destId="{AF1A99D9-6F7F-4A82-9E87-AAA477D104D6}" srcOrd="0" destOrd="0" presId="urn:microsoft.com/office/officeart/2005/8/layout/hierarchy1"/>
    <dgm:cxn modelId="{49E79299-4027-224E-A304-E1B119AB0905}" type="presParOf" srcId="{634C3C14-35A6-47A8-B1F3-E201352D498B}" destId="{02AEBEB6-5465-40A4-9C38-AE692D7303B3}" srcOrd="1" destOrd="0" presId="urn:microsoft.com/office/officeart/2005/8/layout/hierarchy1"/>
    <dgm:cxn modelId="{2AB715BE-CA4B-8741-968D-0E80706780F7}" type="presParOf" srcId="{E1273C01-B0EA-4072-80A3-3FFCA2F24662}" destId="{5738B79F-C64C-447A-884E-7D97B6C56408}" srcOrd="1" destOrd="0" presId="urn:microsoft.com/office/officeart/2005/8/layout/hierarchy1"/>
    <dgm:cxn modelId="{13727BB7-C6DC-FE41-871D-555FF88C7966}" type="presParOf" srcId="{2FAE84D7-E9AF-4315-AFB0-37839F9574A3}" destId="{F3B7DEE7-8FC1-41EE-80C2-7D2FDD196FCF}" srcOrd="2" destOrd="0" presId="urn:microsoft.com/office/officeart/2005/8/layout/hierarchy1"/>
    <dgm:cxn modelId="{5CFC9842-DCDC-7D44-B980-B624B359D539}" type="presParOf" srcId="{2FAE84D7-E9AF-4315-AFB0-37839F9574A3}" destId="{0E4B4C82-DA11-4523-9E6E-B51D7F0E3B1F}" srcOrd="3" destOrd="0" presId="urn:microsoft.com/office/officeart/2005/8/layout/hierarchy1"/>
    <dgm:cxn modelId="{F68E813F-8A9E-C741-AA2C-80A63C296A96}" type="presParOf" srcId="{0E4B4C82-DA11-4523-9E6E-B51D7F0E3B1F}" destId="{6926C2FA-816A-4572-94C3-9E0364056BEA}" srcOrd="0" destOrd="0" presId="urn:microsoft.com/office/officeart/2005/8/layout/hierarchy1"/>
    <dgm:cxn modelId="{376F0E0A-C5A2-C94E-8737-2C496661892A}" type="presParOf" srcId="{6926C2FA-816A-4572-94C3-9E0364056BEA}" destId="{E547BC2F-8029-4FEC-9AD6-B1C828B0FC82}" srcOrd="0" destOrd="0" presId="urn:microsoft.com/office/officeart/2005/8/layout/hierarchy1"/>
    <dgm:cxn modelId="{F3F1BA3C-68A7-C74B-802E-0C54A977B579}" type="presParOf" srcId="{6926C2FA-816A-4572-94C3-9E0364056BEA}" destId="{DB9C22AA-585B-41EC-9F3C-3389CDFD0927}" srcOrd="1" destOrd="0" presId="urn:microsoft.com/office/officeart/2005/8/layout/hierarchy1"/>
    <dgm:cxn modelId="{2AA7990B-2375-F747-ACFF-12F26753AFBB}" type="presParOf" srcId="{0E4B4C82-DA11-4523-9E6E-B51D7F0E3B1F}" destId="{9D025DA5-EB10-41FA-9D67-BF435D3CD057}" srcOrd="1" destOrd="0" presId="urn:microsoft.com/office/officeart/2005/8/layout/hierarchy1"/>
    <dgm:cxn modelId="{8286BA87-1EF0-544B-8908-2DB60180296B}" type="presParOf" srcId="{D4FA4C64-3586-4144-AA93-1D10CC54E299}" destId="{9720F621-C81B-4A4B-8F92-B9F100D434D5}" srcOrd="2" destOrd="0" presId="urn:microsoft.com/office/officeart/2005/8/layout/hierarchy1"/>
    <dgm:cxn modelId="{9FEF0619-A58D-5D47-86DD-C38AEB0AF4A9}" type="presParOf" srcId="{D4FA4C64-3586-4144-AA93-1D10CC54E299}" destId="{0F2E8DED-557D-4A33-972E-12EBE31E22DD}" srcOrd="3" destOrd="0" presId="urn:microsoft.com/office/officeart/2005/8/layout/hierarchy1"/>
    <dgm:cxn modelId="{1882E1A9-118C-644C-B3D9-A343B02A56D2}" type="presParOf" srcId="{0F2E8DED-557D-4A33-972E-12EBE31E22DD}" destId="{3B4C74FF-8266-4702-9B67-D605E4B18367}" srcOrd="0" destOrd="0" presId="urn:microsoft.com/office/officeart/2005/8/layout/hierarchy1"/>
    <dgm:cxn modelId="{1934A784-0A80-CE48-BEC9-F59DF7656E62}" type="presParOf" srcId="{3B4C74FF-8266-4702-9B67-D605E4B18367}" destId="{647F9E93-8403-4339-8287-232B148B0221}" srcOrd="0" destOrd="0" presId="urn:microsoft.com/office/officeart/2005/8/layout/hierarchy1"/>
    <dgm:cxn modelId="{26454016-47D0-2344-9778-9B7F984E15D0}" type="presParOf" srcId="{3B4C74FF-8266-4702-9B67-D605E4B18367}" destId="{A6AB3F45-1E2E-4958-91C8-51E164A98D4A}" srcOrd="1" destOrd="0" presId="urn:microsoft.com/office/officeart/2005/8/layout/hierarchy1"/>
    <dgm:cxn modelId="{4A941E18-DACB-F845-A9EB-EF367E49A8B6}" type="presParOf" srcId="{0F2E8DED-557D-4A33-972E-12EBE31E22DD}" destId="{D575C4F0-7892-4DBC-8CD8-FF3E1A2AA674}" srcOrd="1" destOrd="0" presId="urn:microsoft.com/office/officeart/2005/8/layout/hierarchy1"/>
    <dgm:cxn modelId="{93CDAAF6-A59A-C440-8CF2-FCCE8E934AC8}" type="presParOf" srcId="{D575C4F0-7892-4DBC-8CD8-FF3E1A2AA674}" destId="{80B989BD-3E35-4FAB-97ED-FDA129EA6997}" srcOrd="0" destOrd="0" presId="urn:microsoft.com/office/officeart/2005/8/layout/hierarchy1"/>
    <dgm:cxn modelId="{81FA7210-7818-2A4B-87AF-54C8A190FE8E}" type="presParOf" srcId="{D575C4F0-7892-4DBC-8CD8-FF3E1A2AA674}" destId="{5F4788C8-3149-41F1-9E8D-10D49744B623}" srcOrd="1" destOrd="0" presId="urn:microsoft.com/office/officeart/2005/8/layout/hierarchy1"/>
    <dgm:cxn modelId="{63DAE576-5D01-4841-9C6E-5FA26DFE159E}" type="presParOf" srcId="{5F4788C8-3149-41F1-9E8D-10D49744B623}" destId="{7B0A6453-CACC-4A6E-9805-7830CD1B1CC0}" srcOrd="0" destOrd="0" presId="urn:microsoft.com/office/officeart/2005/8/layout/hierarchy1"/>
    <dgm:cxn modelId="{90E3E4D8-D40F-3843-9203-479B1AAF8270}" type="presParOf" srcId="{7B0A6453-CACC-4A6E-9805-7830CD1B1CC0}" destId="{3293E5F0-2D39-48E0-94AF-B3A1ACCC75C2}" srcOrd="0" destOrd="0" presId="urn:microsoft.com/office/officeart/2005/8/layout/hierarchy1"/>
    <dgm:cxn modelId="{B0548789-F1DC-1843-AB04-C0CD74DA0E52}" type="presParOf" srcId="{7B0A6453-CACC-4A6E-9805-7830CD1B1CC0}" destId="{259D05B3-060E-4761-8988-1ED9450F9C5B}" srcOrd="1" destOrd="0" presId="urn:microsoft.com/office/officeart/2005/8/layout/hierarchy1"/>
    <dgm:cxn modelId="{3ADBE1D7-AA80-C047-8451-A54CC36CFD3F}" type="presParOf" srcId="{5F4788C8-3149-41F1-9E8D-10D49744B623}" destId="{BCC0B84D-E1AE-4AB7-9C90-CC92F99E9E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A9E9D7-BC5E-41F3-93AF-3EB5BC3CF969}" type="doc">
      <dgm:prSet loTypeId="urn:microsoft.com/office/officeart/2005/8/layout/hChevron3" loCatId="process" qsTypeId="urn:microsoft.com/office/officeart/2005/8/quickstyle/simple4" qsCatId="simple" csTypeId="urn:microsoft.com/office/officeart/2005/8/colors/accent1_4" csCatId="accent1" phldr="1"/>
      <dgm:spPr/>
    </dgm:pt>
    <dgm:pt modelId="{0353A836-E63C-4534-8FF5-F50636535DDA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业务场景</a:t>
          </a:r>
        </a:p>
      </dgm:t>
    </dgm:pt>
    <dgm:pt modelId="{CFBD029E-BCDD-46C6-993B-E0C5B0ACD8F8}" type="parTrans" cxnId="{1A120217-9B27-4C99-8D72-9D4A4804206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EF7C341-AF16-4C46-94BD-7AD3CA3A2A39}" type="sibTrans" cxnId="{1A120217-9B27-4C99-8D72-9D4A4804206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0BB1BDA-1757-4C9C-A1EB-D2380F887A44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报表项</a:t>
          </a:r>
        </a:p>
      </dgm:t>
    </dgm:pt>
    <dgm:pt modelId="{246B8571-9956-404F-8751-1EB54C15EC88}" type="parTrans" cxnId="{36A8E0EF-F40D-4FF8-85E6-61BB22392D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4A277F4-95BF-4FD4-B24A-732D462A5CD4}" type="sibTrans" cxnId="{36A8E0EF-F40D-4FF8-85E6-61BB22392D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7A2A895-595F-4907-8EC5-36D1D64DAA8C}">
      <dgm:prSet phldrT="[文本]"/>
      <dgm:spPr/>
      <dgm:t>
        <a:bodyPr/>
        <a:lstStyle/>
        <a:p>
          <a:r>
            <a: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接口</a:t>
          </a:r>
        </a:p>
      </dgm:t>
    </dgm:pt>
    <dgm:pt modelId="{4A338207-967F-41CC-B0F8-4D929A7A6ADD}" type="parTrans" cxnId="{BA6F1514-AD19-46F7-8BD2-F9F9A63FAB2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C3CC0C7-0DFA-406A-9BAB-EBBC31DFBA8A}" type="sibTrans" cxnId="{BA6F1514-AD19-46F7-8BD2-F9F9A63FAB2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3198FDB-9169-4AF9-BA4B-D315D92AFE3F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数据细节</a:t>
          </a:r>
        </a:p>
      </dgm:t>
    </dgm:pt>
    <dgm:pt modelId="{B866CAA2-DF68-4A88-96E2-47703EEC2FA9}" type="parTrans" cxnId="{BB793147-F929-4776-ABE3-B13C276BA7B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A66EFF2-4B8B-4A18-AC11-CEA9BE613F24}" type="sibTrans" cxnId="{BB793147-F929-4776-ABE3-B13C276BA7B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ED39E46-5BC4-4A72-B2EA-CF4D00CB74AA}" type="pres">
      <dgm:prSet presAssocID="{63A9E9D7-BC5E-41F3-93AF-3EB5BC3CF969}" presName="Name0" presStyleCnt="0">
        <dgm:presLayoutVars>
          <dgm:dir/>
          <dgm:resizeHandles val="exact"/>
        </dgm:presLayoutVars>
      </dgm:prSet>
      <dgm:spPr/>
    </dgm:pt>
    <dgm:pt modelId="{29B25D65-F501-4A16-AB90-56E0B005574B}" type="pres">
      <dgm:prSet presAssocID="{0353A836-E63C-4534-8FF5-F50636535DDA}" presName="parTxOnly" presStyleLbl="node1" presStyleIdx="0" presStyleCnt="4">
        <dgm:presLayoutVars>
          <dgm:bulletEnabled val="1"/>
        </dgm:presLayoutVars>
      </dgm:prSet>
      <dgm:spPr/>
    </dgm:pt>
    <dgm:pt modelId="{A85FE045-5613-4902-A7CB-CF0E95D652EE}" type="pres">
      <dgm:prSet presAssocID="{8EF7C341-AF16-4C46-94BD-7AD3CA3A2A39}" presName="parSpace" presStyleCnt="0"/>
      <dgm:spPr/>
    </dgm:pt>
    <dgm:pt modelId="{2FA4E6F0-A008-40D2-AD09-A2C8C88F6A72}" type="pres">
      <dgm:prSet presAssocID="{70BB1BDA-1757-4C9C-A1EB-D2380F887A44}" presName="parTxOnly" presStyleLbl="node1" presStyleIdx="1" presStyleCnt="4">
        <dgm:presLayoutVars>
          <dgm:bulletEnabled val="1"/>
        </dgm:presLayoutVars>
      </dgm:prSet>
      <dgm:spPr/>
    </dgm:pt>
    <dgm:pt modelId="{BAC1AF96-E8F7-4CF5-9A8F-8FDDE28B1D4E}" type="pres">
      <dgm:prSet presAssocID="{44A277F4-95BF-4FD4-B24A-732D462A5CD4}" presName="parSpace" presStyleCnt="0"/>
      <dgm:spPr/>
    </dgm:pt>
    <dgm:pt modelId="{025989CA-9140-43E2-8DDB-E20C55611613}" type="pres">
      <dgm:prSet presAssocID="{07A2A895-595F-4907-8EC5-36D1D64DAA8C}" presName="parTxOnly" presStyleLbl="node1" presStyleIdx="2" presStyleCnt="4">
        <dgm:presLayoutVars>
          <dgm:bulletEnabled val="1"/>
        </dgm:presLayoutVars>
      </dgm:prSet>
      <dgm:spPr/>
    </dgm:pt>
    <dgm:pt modelId="{34294FD3-7E66-493E-BBDD-DEF0AB40DFFC}" type="pres">
      <dgm:prSet presAssocID="{6C3CC0C7-0DFA-406A-9BAB-EBBC31DFBA8A}" presName="parSpace" presStyleCnt="0"/>
      <dgm:spPr/>
    </dgm:pt>
    <dgm:pt modelId="{0D58564D-6F38-4FEC-AB77-6B7FF75D597B}" type="pres">
      <dgm:prSet presAssocID="{43198FDB-9169-4AF9-BA4B-D315D92AFE3F}" presName="parTxOnly" presStyleLbl="node1" presStyleIdx="3" presStyleCnt="4" custScaleX="116726">
        <dgm:presLayoutVars>
          <dgm:bulletEnabled val="1"/>
        </dgm:presLayoutVars>
      </dgm:prSet>
      <dgm:spPr/>
    </dgm:pt>
  </dgm:ptLst>
  <dgm:cxnLst>
    <dgm:cxn modelId="{684D9C06-E939-C444-BC3E-D3C1D20CD87B}" type="presOf" srcId="{70BB1BDA-1757-4C9C-A1EB-D2380F887A44}" destId="{2FA4E6F0-A008-40D2-AD09-A2C8C88F6A72}" srcOrd="0" destOrd="0" presId="urn:microsoft.com/office/officeart/2005/8/layout/hChevron3"/>
    <dgm:cxn modelId="{BA6F1514-AD19-46F7-8BD2-F9F9A63FAB29}" srcId="{63A9E9D7-BC5E-41F3-93AF-3EB5BC3CF969}" destId="{07A2A895-595F-4907-8EC5-36D1D64DAA8C}" srcOrd="2" destOrd="0" parTransId="{4A338207-967F-41CC-B0F8-4D929A7A6ADD}" sibTransId="{6C3CC0C7-0DFA-406A-9BAB-EBBC31DFBA8A}"/>
    <dgm:cxn modelId="{1A120217-9B27-4C99-8D72-9D4A48042067}" srcId="{63A9E9D7-BC5E-41F3-93AF-3EB5BC3CF969}" destId="{0353A836-E63C-4534-8FF5-F50636535DDA}" srcOrd="0" destOrd="0" parTransId="{CFBD029E-BCDD-46C6-993B-E0C5B0ACD8F8}" sibTransId="{8EF7C341-AF16-4C46-94BD-7AD3CA3A2A39}"/>
    <dgm:cxn modelId="{B5BB6321-39F7-104C-B9C5-C84EAA225A83}" type="presOf" srcId="{07A2A895-595F-4907-8EC5-36D1D64DAA8C}" destId="{025989CA-9140-43E2-8DDB-E20C55611613}" srcOrd="0" destOrd="0" presId="urn:microsoft.com/office/officeart/2005/8/layout/hChevron3"/>
    <dgm:cxn modelId="{BB793147-F929-4776-ABE3-B13C276BA7BA}" srcId="{63A9E9D7-BC5E-41F3-93AF-3EB5BC3CF969}" destId="{43198FDB-9169-4AF9-BA4B-D315D92AFE3F}" srcOrd="3" destOrd="0" parTransId="{B866CAA2-DF68-4A88-96E2-47703EEC2FA9}" sibTransId="{7A66EFF2-4B8B-4A18-AC11-CEA9BE613F24}"/>
    <dgm:cxn modelId="{E22BC85B-277B-9C4B-91B9-9ACCAE8492F1}" type="presOf" srcId="{0353A836-E63C-4534-8FF5-F50636535DDA}" destId="{29B25D65-F501-4A16-AB90-56E0B005574B}" srcOrd="0" destOrd="0" presId="urn:microsoft.com/office/officeart/2005/8/layout/hChevron3"/>
    <dgm:cxn modelId="{8EE3F188-D4B7-5C4A-B755-D56B7D602BC4}" type="presOf" srcId="{63A9E9D7-BC5E-41F3-93AF-3EB5BC3CF969}" destId="{0ED39E46-5BC4-4A72-B2EA-CF4D00CB74AA}" srcOrd="0" destOrd="0" presId="urn:microsoft.com/office/officeart/2005/8/layout/hChevron3"/>
    <dgm:cxn modelId="{36A8E0EF-F40D-4FF8-85E6-61BB22392D25}" srcId="{63A9E9D7-BC5E-41F3-93AF-3EB5BC3CF969}" destId="{70BB1BDA-1757-4C9C-A1EB-D2380F887A44}" srcOrd="1" destOrd="0" parTransId="{246B8571-9956-404F-8751-1EB54C15EC88}" sibTransId="{44A277F4-95BF-4FD4-B24A-732D462A5CD4}"/>
    <dgm:cxn modelId="{0CEDC9FF-740D-AC4F-8B3B-856FDAB19161}" type="presOf" srcId="{43198FDB-9169-4AF9-BA4B-D315D92AFE3F}" destId="{0D58564D-6F38-4FEC-AB77-6B7FF75D597B}" srcOrd="0" destOrd="0" presId="urn:microsoft.com/office/officeart/2005/8/layout/hChevron3"/>
    <dgm:cxn modelId="{5DB43F42-A054-1541-A006-C1DA809CDFAD}" type="presParOf" srcId="{0ED39E46-5BC4-4A72-B2EA-CF4D00CB74AA}" destId="{29B25D65-F501-4A16-AB90-56E0B005574B}" srcOrd="0" destOrd="0" presId="urn:microsoft.com/office/officeart/2005/8/layout/hChevron3"/>
    <dgm:cxn modelId="{59DB5EEF-31C3-8E48-8A47-289CAEFC93A5}" type="presParOf" srcId="{0ED39E46-5BC4-4A72-B2EA-CF4D00CB74AA}" destId="{A85FE045-5613-4902-A7CB-CF0E95D652EE}" srcOrd="1" destOrd="0" presId="urn:microsoft.com/office/officeart/2005/8/layout/hChevron3"/>
    <dgm:cxn modelId="{06706F2C-6E53-D04E-BC69-659DA70A23D0}" type="presParOf" srcId="{0ED39E46-5BC4-4A72-B2EA-CF4D00CB74AA}" destId="{2FA4E6F0-A008-40D2-AD09-A2C8C88F6A72}" srcOrd="2" destOrd="0" presId="urn:microsoft.com/office/officeart/2005/8/layout/hChevron3"/>
    <dgm:cxn modelId="{5214C9C6-DA53-D04A-A4E0-7E7CBA79C39A}" type="presParOf" srcId="{0ED39E46-5BC4-4A72-B2EA-CF4D00CB74AA}" destId="{BAC1AF96-E8F7-4CF5-9A8F-8FDDE28B1D4E}" srcOrd="3" destOrd="0" presId="urn:microsoft.com/office/officeart/2005/8/layout/hChevron3"/>
    <dgm:cxn modelId="{54761523-7326-9F42-8B44-71201173F738}" type="presParOf" srcId="{0ED39E46-5BC4-4A72-B2EA-CF4D00CB74AA}" destId="{025989CA-9140-43E2-8DDB-E20C55611613}" srcOrd="4" destOrd="0" presId="urn:microsoft.com/office/officeart/2005/8/layout/hChevron3"/>
    <dgm:cxn modelId="{DC324744-1294-2C46-8155-51EA08C88F7C}" type="presParOf" srcId="{0ED39E46-5BC4-4A72-B2EA-CF4D00CB74AA}" destId="{34294FD3-7E66-493E-BBDD-DEF0AB40DFFC}" srcOrd="5" destOrd="0" presId="urn:microsoft.com/office/officeart/2005/8/layout/hChevron3"/>
    <dgm:cxn modelId="{F99D2D13-3CAD-854E-AAF8-64ED3BD96CB2}" type="presParOf" srcId="{0ED39E46-5BC4-4A72-B2EA-CF4D00CB74AA}" destId="{0D58564D-6F38-4FEC-AB77-6B7FF75D597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82A549-A570-4209-B17D-EB55F5DE52CF}" type="doc">
      <dgm:prSet loTypeId="urn:microsoft.com/office/officeart/2005/8/layout/lProcess1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92B2019-D56C-41FD-8EFA-26797D953239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功能</a:t>
          </a:r>
        </a:p>
      </dgm:t>
    </dgm:pt>
    <dgm:pt modelId="{F903899D-62F7-42A3-A6AD-547C4BE1AA99}" type="parTrans" cxnId="{EC606C27-0657-49A2-9FB6-F55E216C07C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976BB3D-7643-456C-84B8-DF07F032E70A}" type="sibTrans" cxnId="{EC606C27-0657-49A2-9FB6-F55E216C07C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0E50F0B-B7FD-4517-8D7E-CCEA9B693817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流程分析</a:t>
          </a:r>
        </a:p>
      </dgm:t>
    </dgm:pt>
    <dgm:pt modelId="{8666998C-63BA-4DFA-B4DD-BB63A472697F}" type="parTrans" cxnId="{67EB1AAB-C707-486A-ABC8-7DAFA32226B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CF54057-369D-4618-AAA7-C6E711DFC5FF}" type="sibTrans" cxnId="{67EB1AAB-C707-486A-ABC8-7DAFA32226B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D89915B-BC7A-4E93-BE80-608C73913BCB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场景分析</a:t>
          </a:r>
        </a:p>
      </dgm:t>
    </dgm:pt>
    <dgm:pt modelId="{230E58A9-5653-4BA9-93A8-6F76642571AD}" type="parTrans" cxnId="{117F659F-60B4-48E9-B961-A9046FA3C6D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3613F0E-3B3E-4DFB-A6C1-7090A5F65B5B}" type="sibTrans" cxnId="{117F659F-60B4-48E9-B961-A9046FA3C6D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DA34565-B8AF-4EB6-839C-F35A959E3EE4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数据</a:t>
          </a:r>
        </a:p>
      </dgm:t>
    </dgm:pt>
    <dgm:pt modelId="{19D3D4FF-79F0-43AB-95FA-093F9C1D1BB7}" type="parTrans" cxnId="{02C3BF36-0161-4EA5-835C-2C7D19209AE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FC053BA-C694-4635-8726-364AF437112A}" type="sibTrans" cxnId="{02C3BF36-0161-4EA5-835C-2C7D19209AE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6C3F995-F180-4757-B5C6-6138CEA0D607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数据关系 </a:t>
          </a:r>
          <a:r>
            <a:rPr lang="en-US" altLang="zh-CN" dirty="0">
              <a:latin typeface="微软雅黑" pitchFamily="34" charset="-122"/>
              <a:ea typeface="微软雅黑" pitchFamily="34" charset="-122"/>
            </a:rPr>
            <a:t>E-R</a:t>
          </a:r>
        </a:p>
      </dgm:t>
    </dgm:pt>
    <dgm:pt modelId="{C4BD3605-32C8-49BB-B1E9-0C577CB2B0E1}" type="parTrans" cxnId="{4BA35522-087C-4DBB-B848-28AE7285E30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3C30874-9EEA-4E0C-8FA6-E10A0318AA9E}" type="sibTrans" cxnId="{4BA35522-087C-4DBB-B848-28AE7285E30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EA87F46-41D2-453E-A315-2EFCA42BAEE4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质量</a:t>
          </a:r>
        </a:p>
      </dgm:t>
    </dgm:pt>
    <dgm:pt modelId="{A85AFD82-ED65-4190-A487-508053740388}" type="parTrans" cxnId="{556D98E9-DF0D-4F48-81BE-39F95D92A68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3E51FBE-4867-420E-BEA9-91A53C0F9A63}" type="sibTrans" cxnId="{556D98E9-DF0D-4F48-81BE-39F95D92A68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802FD1C-D53D-4EC6-AB6F-432BDF40DDB7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产品质量</a:t>
          </a:r>
        </a:p>
      </dgm:t>
    </dgm:pt>
    <dgm:pt modelId="{55BA6739-C21F-4250-9728-5E9A3D1F13D0}" type="parTrans" cxnId="{83186BE4-D2F4-420A-96EE-FA58BFF386A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76849A7-B820-41B1-AE6A-D6073D702481}" type="sibTrans" cxnId="{83186BE4-D2F4-420A-96EE-FA58BFF386A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D8A3C98-7CF9-9548-8067-DC7E6880F033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活动、行为分析</a:t>
          </a:r>
        </a:p>
      </dgm:t>
    </dgm:pt>
    <dgm:pt modelId="{B98D009A-F52F-4646-8F16-606DE322EAFE}" type="parTrans" cxnId="{92CBC03B-70EA-3444-9F3C-5469503E2106}">
      <dgm:prSet/>
      <dgm:spPr/>
      <dgm:t>
        <a:bodyPr/>
        <a:lstStyle/>
        <a:p>
          <a:endParaRPr lang="zh-CN" altLang="en-US"/>
        </a:p>
      </dgm:t>
    </dgm:pt>
    <dgm:pt modelId="{021F68CB-C771-7A47-8DE2-D571D4E48AA1}" type="sibTrans" cxnId="{92CBC03B-70EA-3444-9F3C-5469503E2106}">
      <dgm:prSet/>
      <dgm:spPr/>
      <dgm:t>
        <a:bodyPr/>
        <a:lstStyle/>
        <a:p>
          <a:endParaRPr lang="zh-CN" altLang="en-US"/>
        </a:p>
      </dgm:t>
    </dgm:pt>
    <dgm:pt modelId="{35704C22-5610-6549-83DB-16D46A1507B4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数据格式</a:t>
          </a:r>
          <a:endParaRPr lang="en-US" altLang="zh-CN" dirty="0">
            <a:latin typeface="微软雅黑" pitchFamily="34" charset="-122"/>
            <a:ea typeface="微软雅黑" pitchFamily="34" charset="-122"/>
          </a:endParaRPr>
        </a:p>
      </dgm:t>
    </dgm:pt>
    <dgm:pt modelId="{273C7051-3C43-6E48-B5C6-86867F8D241C}" type="parTrans" cxnId="{ACC3AB78-E164-BC42-96CD-A26FC5CA0A4B}">
      <dgm:prSet/>
      <dgm:spPr/>
      <dgm:t>
        <a:bodyPr/>
        <a:lstStyle/>
        <a:p>
          <a:endParaRPr lang="zh-CN" altLang="en-US"/>
        </a:p>
      </dgm:t>
    </dgm:pt>
    <dgm:pt modelId="{0A45A127-94B9-644F-8010-8099E14045E5}" type="sibTrans" cxnId="{ACC3AB78-E164-BC42-96CD-A26FC5CA0A4B}">
      <dgm:prSet/>
      <dgm:spPr/>
      <dgm:t>
        <a:bodyPr/>
        <a:lstStyle/>
        <a:p>
          <a:endParaRPr lang="zh-CN" altLang="en-US"/>
        </a:p>
      </dgm:t>
    </dgm:pt>
    <dgm:pt modelId="{7F468724-874C-6449-BCBC-7F42254D9854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数据流图</a:t>
          </a:r>
          <a:endParaRPr lang="en-US" altLang="zh-CN" dirty="0">
            <a:latin typeface="微软雅黑" pitchFamily="34" charset="-122"/>
            <a:ea typeface="微软雅黑" pitchFamily="34" charset="-122"/>
          </a:endParaRPr>
        </a:p>
      </dgm:t>
    </dgm:pt>
    <dgm:pt modelId="{4D48CACF-8F23-FE49-9502-F1A85A9FFB10}" type="parTrans" cxnId="{EC56D507-73F9-1F40-9191-A6A8C9DA2AAC}">
      <dgm:prSet/>
      <dgm:spPr/>
      <dgm:t>
        <a:bodyPr/>
        <a:lstStyle/>
        <a:p>
          <a:endParaRPr lang="zh-CN" altLang="en-US"/>
        </a:p>
      </dgm:t>
    </dgm:pt>
    <dgm:pt modelId="{F9698600-A8F3-B347-9CDB-BD86F32C24F3}" type="sibTrans" cxnId="{EC56D507-73F9-1F40-9191-A6A8C9DA2AAC}">
      <dgm:prSet/>
      <dgm:spPr/>
      <dgm:t>
        <a:bodyPr/>
        <a:lstStyle/>
        <a:p>
          <a:endParaRPr lang="zh-CN" altLang="en-US"/>
        </a:p>
      </dgm:t>
    </dgm:pt>
    <dgm:pt modelId="{302D69B0-8A7E-5649-A5D6-C4B9A28456C2}">
      <dgm:prSet phldrT="[文本]"/>
      <dgm:spPr/>
      <dgm:t>
        <a:bodyPr/>
        <a:lstStyle/>
        <a:p>
          <a:r>
            <a:rPr lang="zh-CN" altLang="en-US">
              <a:latin typeface="微软雅黑" pitchFamily="34" charset="-122"/>
              <a:ea typeface="微软雅黑" pitchFamily="34" charset="-122"/>
            </a:rPr>
            <a:t>用户角色画像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B7B2F22-DCDB-F44A-B70E-77DD357CF113}" type="parTrans" cxnId="{F95A978A-D0CD-F242-B6BD-3FCC53CB5E6F}">
      <dgm:prSet/>
      <dgm:spPr/>
      <dgm:t>
        <a:bodyPr/>
        <a:lstStyle/>
        <a:p>
          <a:endParaRPr lang="zh-CN" altLang="en-US"/>
        </a:p>
      </dgm:t>
    </dgm:pt>
    <dgm:pt modelId="{409864AD-2D67-444A-9086-E0A1B44C5A81}" type="sibTrans" cxnId="{F95A978A-D0CD-F242-B6BD-3FCC53CB5E6F}">
      <dgm:prSet/>
      <dgm:spPr/>
      <dgm:t>
        <a:bodyPr/>
        <a:lstStyle/>
        <a:p>
          <a:endParaRPr lang="zh-CN" altLang="en-US"/>
        </a:p>
      </dgm:t>
    </dgm:pt>
    <dgm:pt modelId="{1C234A4A-18D9-422D-B78A-070197E71602}" type="pres">
      <dgm:prSet presAssocID="{5C82A549-A570-4209-B17D-EB55F5DE52CF}" presName="Name0" presStyleCnt="0">
        <dgm:presLayoutVars>
          <dgm:dir/>
          <dgm:animLvl val="lvl"/>
          <dgm:resizeHandles val="exact"/>
        </dgm:presLayoutVars>
      </dgm:prSet>
      <dgm:spPr/>
    </dgm:pt>
    <dgm:pt modelId="{70A94486-94E2-4040-A097-FE7CBBCCDBE5}" type="pres">
      <dgm:prSet presAssocID="{A92B2019-D56C-41FD-8EFA-26797D953239}" presName="vertFlow" presStyleCnt="0"/>
      <dgm:spPr/>
    </dgm:pt>
    <dgm:pt modelId="{8D6C73EA-0155-4B61-85AD-D921A4245CC2}" type="pres">
      <dgm:prSet presAssocID="{A92B2019-D56C-41FD-8EFA-26797D953239}" presName="header" presStyleLbl="node1" presStyleIdx="0" presStyleCnt="3"/>
      <dgm:spPr/>
    </dgm:pt>
    <dgm:pt modelId="{67E94587-5965-4A8F-900C-F15935FDB2A6}" type="pres">
      <dgm:prSet presAssocID="{8666998C-63BA-4DFA-B4DD-BB63A472697F}" presName="parTrans" presStyleLbl="sibTrans2D1" presStyleIdx="0" presStyleCnt="8"/>
      <dgm:spPr/>
    </dgm:pt>
    <dgm:pt modelId="{3C3C68D4-6CB9-4F17-B54C-AD1349A1914E}" type="pres">
      <dgm:prSet presAssocID="{80E50F0B-B7FD-4517-8D7E-CCEA9B693817}" presName="child" presStyleLbl="alignAccFollowNode1" presStyleIdx="0" presStyleCnt="8">
        <dgm:presLayoutVars>
          <dgm:chMax val="0"/>
          <dgm:bulletEnabled val="1"/>
        </dgm:presLayoutVars>
      </dgm:prSet>
      <dgm:spPr/>
    </dgm:pt>
    <dgm:pt modelId="{D2C66C18-F618-4AE8-8A7A-E4E27C6731A5}" type="pres">
      <dgm:prSet presAssocID="{5CF54057-369D-4618-AAA7-C6E711DFC5FF}" presName="sibTrans" presStyleLbl="sibTrans2D1" presStyleIdx="1" presStyleCnt="8"/>
      <dgm:spPr/>
    </dgm:pt>
    <dgm:pt modelId="{82BB66D0-6763-F046-A9F8-179F0AD1A24B}" type="pres">
      <dgm:prSet presAssocID="{7D8A3C98-7CF9-9548-8067-DC7E6880F033}" presName="child" presStyleLbl="alignAccFollowNode1" presStyleIdx="1" presStyleCnt="8">
        <dgm:presLayoutVars>
          <dgm:chMax val="0"/>
          <dgm:bulletEnabled val="1"/>
        </dgm:presLayoutVars>
      </dgm:prSet>
      <dgm:spPr/>
    </dgm:pt>
    <dgm:pt modelId="{AA0EF27A-4737-C145-8452-A3790811D242}" type="pres">
      <dgm:prSet presAssocID="{021F68CB-C771-7A47-8DE2-D571D4E48AA1}" presName="sibTrans" presStyleLbl="sibTrans2D1" presStyleIdx="2" presStyleCnt="8"/>
      <dgm:spPr/>
    </dgm:pt>
    <dgm:pt modelId="{585F07C0-A619-45C9-9008-1C25C85235DF}" type="pres">
      <dgm:prSet presAssocID="{BD89915B-BC7A-4E93-BE80-608C73913BCB}" presName="child" presStyleLbl="alignAccFollowNode1" presStyleIdx="2" presStyleCnt="8">
        <dgm:presLayoutVars>
          <dgm:chMax val="0"/>
          <dgm:bulletEnabled val="1"/>
        </dgm:presLayoutVars>
      </dgm:prSet>
      <dgm:spPr/>
    </dgm:pt>
    <dgm:pt modelId="{978192B4-E926-42AC-A15B-159E4877DF7B}" type="pres">
      <dgm:prSet presAssocID="{A92B2019-D56C-41FD-8EFA-26797D953239}" presName="hSp" presStyleCnt="0"/>
      <dgm:spPr/>
    </dgm:pt>
    <dgm:pt modelId="{24D43F87-1D96-406A-8643-5ABA9B8F60CA}" type="pres">
      <dgm:prSet presAssocID="{FDA34565-B8AF-4EB6-839C-F35A959E3EE4}" presName="vertFlow" presStyleCnt="0"/>
      <dgm:spPr/>
    </dgm:pt>
    <dgm:pt modelId="{997FEAF5-A204-40A9-9714-463FF91B54C9}" type="pres">
      <dgm:prSet presAssocID="{FDA34565-B8AF-4EB6-839C-F35A959E3EE4}" presName="header" presStyleLbl="node1" presStyleIdx="1" presStyleCnt="3"/>
      <dgm:spPr/>
    </dgm:pt>
    <dgm:pt modelId="{650AB825-F286-48A7-B7A9-D1D34A741428}" type="pres">
      <dgm:prSet presAssocID="{C4BD3605-32C8-49BB-B1E9-0C577CB2B0E1}" presName="parTrans" presStyleLbl="sibTrans2D1" presStyleIdx="3" presStyleCnt="8"/>
      <dgm:spPr/>
    </dgm:pt>
    <dgm:pt modelId="{8E3B195A-0722-452E-AB2B-96B1B731EFDF}" type="pres">
      <dgm:prSet presAssocID="{E6C3F995-F180-4757-B5C6-6138CEA0D607}" presName="child" presStyleLbl="alignAccFollowNode1" presStyleIdx="3" presStyleCnt="8">
        <dgm:presLayoutVars>
          <dgm:chMax val="0"/>
          <dgm:bulletEnabled val="1"/>
        </dgm:presLayoutVars>
      </dgm:prSet>
      <dgm:spPr/>
    </dgm:pt>
    <dgm:pt modelId="{3DCDCB21-4095-6F41-8801-EF3B703952B1}" type="pres">
      <dgm:prSet presAssocID="{D3C30874-9EEA-4E0C-8FA6-E10A0318AA9E}" presName="sibTrans" presStyleLbl="sibTrans2D1" presStyleIdx="4" presStyleCnt="8"/>
      <dgm:spPr/>
    </dgm:pt>
    <dgm:pt modelId="{BB16B76F-2F6D-D242-BC19-C7C22B494EEA}" type="pres">
      <dgm:prSet presAssocID="{7F468724-874C-6449-BCBC-7F42254D9854}" presName="child" presStyleLbl="alignAccFollowNode1" presStyleIdx="4" presStyleCnt="8">
        <dgm:presLayoutVars>
          <dgm:chMax val="0"/>
          <dgm:bulletEnabled val="1"/>
        </dgm:presLayoutVars>
      </dgm:prSet>
      <dgm:spPr/>
    </dgm:pt>
    <dgm:pt modelId="{8577A1DC-B55B-0449-B897-A176A1DADE15}" type="pres">
      <dgm:prSet presAssocID="{F9698600-A8F3-B347-9CDB-BD86F32C24F3}" presName="sibTrans" presStyleLbl="sibTrans2D1" presStyleIdx="5" presStyleCnt="8"/>
      <dgm:spPr/>
    </dgm:pt>
    <dgm:pt modelId="{F05F9D0D-60E3-C245-A16D-9E51FA46F0C5}" type="pres">
      <dgm:prSet presAssocID="{35704C22-5610-6549-83DB-16D46A1507B4}" presName="child" presStyleLbl="alignAccFollowNode1" presStyleIdx="5" presStyleCnt="8">
        <dgm:presLayoutVars>
          <dgm:chMax val="0"/>
          <dgm:bulletEnabled val="1"/>
        </dgm:presLayoutVars>
      </dgm:prSet>
      <dgm:spPr/>
    </dgm:pt>
    <dgm:pt modelId="{A4FB3A43-AC54-4175-9A51-8C21A7312AD3}" type="pres">
      <dgm:prSet presAssocID="{FDA34565-B8AF-4EB6-839C-F35A959E3EE4}" presName="hSp" presStyleCnt="0"/>
      <dgm:spPr/>
    </dgm:pt>
    <dgm:pt modelId="{1E791685-3793-4B1C-B477-1136084DAEFB}" type="pres">
      <dgm:prSet presAssocID="{DEA87F46-41D2-453E-A315-2EFCA42BAEE4}" presName="vertFlow" presStyleCnt="0"/>
      <dgm:spPr/>
    </dgm:pt>
    <dgm:pt modelId="{86E070BE-1C5E-4971-A10D-9E94FB4DB676}" type="pres">
      <dgm:prSet presAssocID="{DEA87F46-41D2-453E-A315-2EFCA42BAEE4}" presName="header" presStyleLbl="node1" presStyleIdx="2" presStyleCnt="3"/>
      <dgm:spPr/>
    </dgm:pt>
    <dgm:pt modelId="{3C3240FC-98AE-44D5-9AE3-0BBAF1C7DF75}" type="pres">
      <dgm:prSet presAssocID="{55BA6739-C21F-4250-9728-5E9A3D1F13D0}" presName="parTrans" presStyleLbl="sibTrans2D1" presStyleIdx="6" presStyleCnt="8"/>
      <dgm:spPr/>
    </dgm:pt>
    <dgm:pt modelId="{15D06954-5DB0-4286-83AC-D748191C54ED}" type="pres">
      <dgm:prSet presAssocID="{9802FD1C-D53D-4EC6-AB6F-432BDF40DDB7}" presName="child" presStyleLbl="alignAccFollowNode1" presStyleIdx="6" presStyleCnt="8">
        <dgm:presLayoutVars>
          <dgm:chMax val="0"/>
          <dgm:bulletEnabled val="1"/>
        </dgm:presLayoutVars>
      </dgm:prSet>
      <dgm:spPr/>
    </dgm:pt>
    <dgm:pt modelId="{BE768201-C55E-C541-AF49-AF34CFA3729C}" type="pres">
      <dgm:prSet presAssocID="{D76849A7-B820-41B1-AE6A-D6073D702481}" presName="sibTrans" presStyleLbl="sibTrans2D1" presStyleIdx="7" presStyleCnt="8"/>
      <dgm:spPr/>
    </dgm:pt>
    <dgm:pt modelId="{944E21AF-6B90-B74F-B4DE-1C92F567E10B}" type="pres">
      <dgm:prSet presAssocID="{302D69B0-8A7E-5649-A5D6-C4B9A28456C2}" presName="child" presStyleLbl="alignAccFollowNode1" presStyleIdx="7" presStyleCnt="8">
        <dgm:presLayoutVars>
          <dgm:chMax val="0"/>
          <dgm:bulletEnabled val="1"/>
        </dgm:presLayoutVars>
      </dgm:prSet>
      <dgm:spPr/>
    </dgm:pt>
  </dgm:ptLst>
  <dgm:cxnLst>
    <dgm:cxn modelId="{EC56D507-73F9-1F40-9191-A6A8C9DA2AAC}" srcId="{FDA34565-B8AF-4EB6-839C-F35A959E3EE4}" destId="{7F468724-874C-6449-BCBC-7F42254D9854}" srcOrd="1" destOrd="0" parTransId="{4D48CACF-8F23-FE49-9502-F1A85A9FFB10}" sibTransId="{F9698600-A8F3-B347-9CDB-BD86F32C24F3}"/>
    <dgm:cxn modelId="{7682530E-CD68-DC41-8030-6B442F83761E}" type="presOf" srcId="{021F68CB-C771-7A47-8DE2-D571D4E48AA1}" destId="{AA0EF27A-4737-C145-8452-A3790811D242}" srcOrd="0" destOrd="0" presId="urn:microsoft.com/office/officeart/2005/8/layout/lProcess1"/>
    <dgm:cxn modelId="{61CF4217-3E41-CB4E-B611-061DFCB4B072}" type="presOf" srcId="{BD89915B-BC7A-4E93-BE80-608C73913BCB}" destId="{585F07C0-A619-45C9-9008-1C25C85235DF}" srcOrd="0" destOrd="0" presId="urn:microsoft.com/office/officeart/2005/8/layout/lProcess1"/>
    <dgm:cxn modelId="{66C1811C-FEBB-364B-92EA-8AA31AE25E24}" type="presOf" srcId="{8666998C-63BA-4DFA-B4DD-BB63A472697F}" destId="{67E94587-5965-4A8F-900C-F15935FDB2A6}" srcOrd="0" destOrd="0" presId="urn:microsoft.com/office/officeart/2005/8/layout/lProcess1"/>
    <dgm:cxn modelId="{174B221E-99C3-8C43-AF9D-CC9BC0774BB2}" type="presOf" srcId="{F9698600-A8F3-B347-9CDB-BD86F32C24F3}" destId="{8577A1DC-B55B-0449-B897-A176A1DADE15}" srcOrd="0" destOrd="0" presId="urn:microsoft.com/office/officeart/2005/8/layout/lProcess1"/>
    <dgm:cxn modelId="{C5B4BA21-6C07-FD47-9F4E-58322EEB293A}" type="presOf" srcId="{302D69B0-8A7E-5649-A5D6-C4B9A28456C2}" destId="{944E21AF-6B90-B74F-B4DE-1C92F567E10B}" srcOrd="0" destOrd="0" presId="urn:microsoft.com/office/officeart/2005/8/layout/lProcess1"/>
    <dgm:cxn modelId="{4BA35522-087C-4DBB-B848-28AE7285E30C}" srcId="{FDA34565-B8AF-4EB6-839C-F35A959E3EE4}" destId="{E6C3F995-F180-4757-B5C6-6138CEA0D607}" srcOrd="0" destOrd="0" parTransId="{C4BD3605-32C8-49BB-B1E9-0C577CB2B0E1}" sibTransId="{D3C30874-9EEA-4E0C-8FA6-E10A0318AA9E}"/>
    <dgm:cxn modelId="{EC606C27-0657-49A2-9FB6-F55E216C07C6}" srcId="{5C82A549-A570-4209-B17D-EB55F5DE52CF}" destId="{A92B2019-D56C-41FD-8EFA-26797D953239}" srcOrd="0" destOrd="0" parTransId="{F903899D-62F7-42A3-A6AD-547C4BE1AA99}" sibTransId="{8976BB3D-7643-456C-84B8-DF07F032E70A}"/>
    <dgm:cxn modelId="{02C3BF36-0161-4EA5-835C-2C7D19209AEE}" srcId="{5C82A549-A570-4209-B17D-EB55F5DE52CF}" destId="{FDA34565-B8AF-4EB6-839C-F35A959E3EE4}" srcOrd="1" destOrd="0" parTransId="{19D3D4FF-79F0-43AB-95FA-093F9C1D1BB7}" sibTransId="{7FC053BA-C694-4635-8726-364AF437112A}"/>
    <dgm:cxn modelId="{92CBC03B-70EA-3444-9F3C-5469503E2106}" srcId="{A92B2019-D56C-41FD-8EFA-26797D953239}" destId="{7D8A3C98-7CF9-9548-8067-DC7E6880F033}" srcOrd="1" destOrd="0" parTransId="{B98D009A-F52F-4646-8F16-606DE322EAFE}" sibTransId="{021F68CB-C771-7A47-8DE2-D571D4E48AA1}"/>
    <dgm:cxn modelId="{8BCD4141-342C-7C4E-857B-DF989B8E5AB1}" type="presOf" srcId="{80E50F0B-B7FD-4517-8D7E-CCEA9B693817}" destId="{3C3C68D4-6CB9-4F17-B54C-AD1349A1914E}" srcOrd="0" destOrd="0" presId="urn:microsoft.com/office/officeart/2005/8/layout/lProcess1"/>
    <dgm:cxn modelId="{C651E043-18CE-7D47-8073-B4402CD1C2E9}" type="presOf" srcId="{A92B2019-D56C-41FD-8EFA-26797D953239}" destId="{8D6C73EA-0155-4B61-85AD-D921A4245CC2}" srcOrd="0" destOrd="0" presId="urn:microsoft.com/office/officeart/2005/8/layout/lProcess1"/>
    <dgm:cxn modelId="{9E76C54A-64FF-9B4F-80DC-9DD642E2C30E}" type="presOf" srcId="{FDA34565-B8AF-4EB6-839C-F35A959E3EE4}" destId="{997FEAF5-A204-40A9-9714-463FF91B54C9}" srcOrd="0" destOrd="0" presId="urn:microsoft.com/office/officeart/2005/8/layout/lProcess1"/>
    <dgm:cxn modelId="{59128464-2866-3449-9503-4FB1F211C790}" type="presOf" srcId="{C4BD3605-32C8-49BB-B1E9-0C577CB2B0E1}" destId="{650AB825-F286-48A7-B7A9-D1D34A741428}" srcOrd="0" destOrd="0" presId="urn:microsoft.com/office/officeart/2005/8/layout/lProcess1"/>
    <dgm:cxn modelId="{ACC3AB78-E164-BC42-96CD-A26FC5CA0A4B}" srcId="{FDA34565-B8AF-4EB6-839C-F35A959E3EE4}" destId="{35704C22-5610-6549-83DB-16D46A1507B4}" srcOrd="2" destOrd="0" parTransId="{273C7051-3C43-6E48-B5C6-86867F8D241C}" sibTransId="{0A45A127-94B9-644F-8010-8099E14045E5}"/>
    <dgm:cxn modelId="{BC53137A-16E5-F749-BDC2-E547E652DAD8}" type="presOf" srcId="{D3C30874-9EEA-4E0C-8FA6-E10A0318AA9E}" destId="{3DCDCB21-4095-6F41-8801-EF3B703952B1}" srcOrd="0" destOrd="0" presId="urn:microsoft.com/office/officeart/2005/8/layout/lProcess1"/>
    <dgm:cxn modelId="{D054F981-6172-E74B-827A-E6BAB4519259}" type="presOf" srcId="{DEA87F46-41D2-453E-A315-2EFCA42BAEE4}" destId="{86E070BE-1C5E-4971-A10D-9E94FB4DB676}" srcOrd="0" destOrd="0" presId="urn:microsoft.com/office/officeart/2005/8/layout/lProcess1"/>
    <dgm:cxn modelId="{80F15689-9C01-E843-8772-23E9CC47FE38}" type="presOf" srcId="{55BA6739-C21F-4250-9728-5E9A3D1F13D0}" destId="{3C3240FC-98AE-44D5-9AE3-0BBAF1C7DF75}" srcOrd="0" destOrd="0" presId="urn:microsoft.com/office/officeart/2005/8/layout/lProcess1"/>
    <dgm:cxn modelId="{F95A978A-D0CD-F242-B6BD-3FCC53CB5E6F}" srcId="{DEA87F46-41D2-453E-A315-2EFCA42BAEE4}" destId="{302D69B0-8A7E-5649-A5D6-C4B9A28456C2}" srcOrd="1" destOrd="0" parTransId="{CB7B2F22-DCDB-F44A-B70E-77DD357CF113}" sibTransId="{409864AD-2D67-444A-9086-E0A1B44C5A81}"/>
    <dgm:cxn modelId="{A36DE599-181E-CF43-87E6-FD5F6A0F1617}" type="presOf" srcId="{9802FD1C-D53D-4EC6-AB6F-432BDF40DDB7}" destId="{15D06954-5DB0-4286-83AC-D748191C54ED}" srcOrd="0" destOrd="0" presId="urn:microsoft.com/office/officeart/2005/8/layout/lProcess1"/>
    <dgm:cxn modelId="{117F659F-60B4-48E9-B961-A9046FA3C6DC}" srcId="{A92B2019-D56C-41FD-8EFA-26797D953239}" destId="{BD89915B-BC7A-4E93-BE80-608C73913BCB}" srcOrd="2" destOrd="0" parTransId="{230E58A9-5653-4BA9-93A8-6F76642571AD}" sibTransId="{63613F0E-3B3E-4DFB-A6C1-7090A5F65B5B}"/>
    <dgm:cxn modelId="{67EB1AAB-C707-486A-ABC8-7DAFA32226B1}" srcId="{A92B2019-D56C-41FD-8EFA-26797D953239}" destId="{80E50F0B-B7FD-4517-8D7E-CCEA9B693817}" srcOrd="0" destOrd="0" parTransId="{8666998C-63BA-4DFA-B4DD-BB63A472697F}" sibTransId="{5CF54057-369D-4618-AAA7-C6E711DFC5FF}"/>
    <dgm:cxn modelId="{83A915B0-4B1E-4F4E-82FE-DCFD444B5159}" type="presOf" srcId="{5C82A549-A570-4209-B17D-EB55F5DE52CF}" destId="{1C234A4A-18D9-422D-B78A-070197E71602}" srcOrd="0" destOrd="0" presId="urn:microsoft.com/office/officeart/2005/8/layout/lProcess1"/>
    <dgm:cxn modelId="{99E726BE-007A-4641-95D9-CE61EB34B763}" type="presOf" srcId="{D76849A7-B820-41B1-AE6A-D6073D702481}" destId="{BE768201-C55E-C541-AF49-AF34CFA3729C}" srcOrd="0" destOrd="0" presId="urn:microsoft.com/office/officeart/2005/8/layout/lProcess1"/>
    <dgm:cxn modelId="{7F56B5C1-A1C9-0E43-B12E-6910C450B2C6}" type="presOf" srcId="{7F468724-874C-6449-BCBC-7F42254D9854}" destId="{BB16B76F-2F6D-D242-BC19-C7C22B494EEA}" srcOrd="0" destOrd="0" presId="urn:microsoft.com/office/officeart/2005/8/layout/lProcess1"/>
    <dgm:cxn modelId="{2C99A0CB-9F32-A449-8AA2-0CD62FE999D8}" type="presOf" srcId="{5CF54057-369D-4618-AAA7-C6E711DFC5FF}" destId="{D2C66C18-F618-4AE8-8A7A-E4E27C6731A5}" srcOrd="0" destOrd="0" presId="urn:microsoft.com/office/officeart/2005/8/layout/lProcess1"/>
    <dgm:cxn modelId="{443464CD-E161-A645-A6DF-CDD9B7058FCE}" type="presOf" srcId="{E6C3F995-F180-4757-B5C6-6138CEA0D607}" destId="{8E3B195A-0722-452E-AB2B-96B1B731EFDF}" srcOrd="0" destOrd="0" presId="urn:microsoft.com/office/officeart/2005/8/layout/lProcess1"/>
    <dgm:cxn modelId="{8B4022D3-4183-3B4B-A3B9-A3ED6B8F485B}" type="presOf" srcId="{7D8A3C98-7CF9-9548-8067-DC7E6880F033}" destId="{82BB66D0-6763-F046-A9F8-179F0AD1A24B}" srcOrd="0" destOrd="0" presId="urn:microsoft.com/office/officeart/2005/8/layout/lProcess1"/>
    <dgm:cxn modelId="{83186BE4-D2F4-420A-96EE-FA58BFF386A2}" srcId="{DEA87F46-41D2-453E-A315-2EFCA42BAEE4}" destId="{9802FD1C-D53D-4EC6-AB6F-432BDF40DDB7}" srcOrd="0" destOrd="0" parTransId="{55BA6739-C21F-4250-9728-5E9A3D1F13D0}" sibTransId="{D76849A7-B820-41B1-AE6A-D6073D702481}"/>
    <dgm:cxn modelId="{556D98E9-DF0D-4F48-81BE-39F95D92A68E}" srcId="{5C82A549-A570-4209-B17D-EB55F5DE52CF}" destId="{DEA87F46-41D2-453E-A315-2EFCA42BAEE4}" srcOrd="2" destOrd="0" parTransId="{A85AFD82-ED65-4190-A487-508053740388}" sibTransId="{03E51FBE-4867-420E-BEA9-91A53C0F9A63}"/>
    <dgm:cxn modelId="{94349CEB-9A94-A845-B7F3-6E1470976A5C}" type="presOf" srcId="{35704C22-5610-6549-83DB-16D46A1507B4}" destId="{F05F9D0D-60E3-C245-A16D-9E51FA46F0C5}" srcOrd="0" destOrd="0" presId="urn:microsoft.com/office/officeart/2005/8/layout/lProcess1"/>
    <dgm:cxn modelId="{9D046F3F-1725-5643-A57A-54047322AE4E}" type="presParOf" srcId="{1C234A4A-18D9-422D-B78A-070197E71602}" destId="{70A94486-94E2-4040-A097-FE7CBBCCDBE5}" srcOrd="0" destOrd="0" presId="urn:microsoft.com/office/officeart/2005/8/layout/lProcess1"/>
    <dgm:cxn modelId="{E363D878-01E3-C94D-ADB4-62464CF929E3}" type="presParOf" srcId="{70A94486-94E2-4040-A097-FE7CBBCCDBE5}" destId="{8D6C73EA-0155-4B61-85AD-D921A4245CC2}" srcOrd="0" destOrd="0" presId="urn:microsoft.com/office/officeart/2005/8/layout/lProcess1"/>
    <dgm:cxn modelId="{1F602DB3-AAEE-CC40-882D-4587D7444C15}" type="presParOf" srcId="{70A94486-94E2-4040-A097-FE7CBBCCDBE5}" destId="{67E94587-5965-4A8F-900C-F15935FDB2A6}" srcOrd="1" destOrd="0" presId="urn:microsoft.com/office/officeart/2005/8/layout/lProcess1"/>
    <dgm:cxn modelId="{764238B4-D4D5-0241-915E-6335EE0AE673}" type="presParOf" srcId="{70A94486-94E2-4040-A097-FE7CBBCCDBE5}" destId="{3C3C68D4-6CB9-4F17-B54C-AD1349A1914E}" srcOrd="2" destOrd="0" presId="urn:microsoft.com/office/officeart/2005/8/layout/lProcess1"/>
    <dgm:cxn modelId="{CF0F1B72-CD1A-BD44-815F-FD5671248DFF}" type="presParOf" srcId="{70A94486-94E2-4040-A097-FE7CBBCCDBE5}" destId="{D2C66C18-F618-4AE8-8A7A-E4E27C6731A5}" srcOrd="3" destOrd="0" presId="urn:microsoft.com/office/officeart/2005/8/layout/lProcess1"/>
    <dgm:cxn modelId="{2CD8E3F9-A460-8349-928C-FEBB97FC0484}" type="presParOf" srcId="{70A94486-94E2-4040-A097-FE7CBBCCDBE5}" destId="{82BB66D0-6763-F046-A9F8-179F0AD1A24B}" srcOrd="4" destOrd="0" presId="urn:microsoft.com/office/officeart/2005/8/layout/lProcess1"/>
    <dgm:cxn modelId="{42E2C460-53FA-BC44-B26C-14D267CCAB7C}" type="presParOf" srcId="{70A94486-94E2-4040-A097-FE7CBBCCDBE5}" destId="{AA0EF27A-4737-C145-8452-A3790811D242}" srcOrd="5" destOrd="0" presId="urn:microsoft.com/office/officeart/2005/8/layout/lProcess1"/>
    <dgm:cxn modelId="{13A85469-31AC-764F-AFC0-536435128409}" type="presParOf" srcId="{70A94486-94E2-4040-A097-FE7CBBCCDBE5}" destId="{585F07C0-A619-45C9-9008-1C25C85235DF}" srcOrd="6" destOrd="0" presId="urn:microsoft.com/office/officeart/2005/8/layout/lProcess1"/>
    <dgm:cxn modelId="{B75548D6-C7AC-324B-8F65-15BCD1296A32}" type="presParOf" srcId="{1C234A4A-18D9-422D-B78A-070197E71602}" destId="{978192B4-E926-42AC-A15B-159E4877DF7B}" srcOrd="1" destOrd="0" presId="urn:microsoft.com/office/officeart/2005/8/layout/lProcess1"/>
    <dgm:cxn modelId="{83979693-0C8F-604A-9865-B8B376653066}" type="presParOf" srcId="{1C234A4A-18D9-422D-B78A-070197E71602}" destId="{24D43F87-1D96-406A-8643-5ABA9B8F60CA}" srcOrd="2" destOrd="0" presId="urn:microsoft.com/office/officeart/2005/8/layout/lProcess1"/>
    <dgm:cxn modelId="{B6A7EF5F-C71A-F647-ADDC-C3E02372CDB7}" type="presParOf" srcId="{24D43F87-1D96-406A-8643-5ABA9B8F60CA}" destId="{997FEAF5-A204-40A9-9714-463FF91B54C9}" srcOrd="0" destOrd="0" presId="urn:microsoft.com/office/officeart/2005/8/layout/lProcess1"/>
    <dgm:cxn modelId="{5F5A336F-7FB9-4A4F-93C5-3A1826CB64E2}" type="presParOf" srcId="{24D43F87-1D96-406A-8643-5ABA9B8F60CA}" destId="{650AB825-F286-48A7-B7A9-D1D34A741428}" srcOrd="1" destOrd="0" presId="urn:microsoft.com/office/officeart/2005/8/layout/lProcess1"/>
    <dgm:cxn modelId="{175CAC2A-9B9C-6547-8319-4F61FFE3451D}" type="presParOf" srcId="{24D43F87-1D96-406A-8643-5ABA9B8F60CA}" destId="{8E3B195A-0722-452E-AB2B-96B1B731EFDF}" srcOrd="2" destOrd="0" presId="urn:microsoft.com/office/officeart/2005/8/layout/lProcess1"/>
    <dgm:cxn modelId="{480B0C15-8E44-2441-A93B-1E30DFD6C050}" type="presParOf" srcId="{24D43F87-1D96-406A-8643-5ABA9B8F60CA}" destId="{3DCDCB21-4095-6F41-8801-EF3B703952B1}" srcOrd="3" destOrd="0" presId="urn:microsoft.com/office/officeart/2005/8/layout/lProcess1"/>
    <dgm:cxn modelId="{998E60A0-9B01-8141-9F94-906D3B44767E}" type="presParOf" srcId="{24D43F87-1D96-406A-8643-5ABA9B8F60CA}" destId="{BB16B76F-2F6D-D242-BC19-C7C22B494EEA}" srcOrd="4" destOrd="0" presId="urn:microsoft.com/office/officeart/2005/8/layout/lProcess1"/>
    <dgm:cxn modelId="{F43F0524-0313-6346-A6BD-A8EE668D21F5}" type="presParOf" srcId="{24D43F87-1D96-406A-8643-5ABA9B8F60CA}" destId="{8577A1DC-B55B-0449-B897-A176A1DADE15}" srcOrd="5" destOrd="0" presId="urn:microsoft.com/office/officeart/2005/8/layout/lProcess1"/>
    <dgm:cxn modelId="{6C0EDD25-1B27-7640-9C7A-30F0976218C8}" type="presParOf" srcId="{24D43F87-1D96-406A-8643-5ABA9B8F60CA}" destId="{F05F9D0D-60E3-C245-A16D-9E51FA46F0C5}" srcOrd="6" destOrd="0" presId="urn:microsoft.com/office/officeart/2005/8/layout/lProcess1"/>
    <dgm:cxn modelId="{389766C2-F874-5B49-8922-94041CE366F5}" type="presParOf" srcId="{1C234A4A-18D9-422D-B78A-070197E71602}" destId="{A4FB3A43-AC54-4175-9A51-8C21A7312AD3}" srcOrd="3" destOrd="0" presId="urn:microsoft.com/office/officeart/2005/8/layout/lProcess1"/>
    <dgm:cxn modelId="{8E8D9EC7-5070-B84B-B3C2-EB4D73E088E6}" type="presParOf" srcId="{1C234A4A-18D9-422D-B78A-070197E71602}" destId="{1E791685-3793-4B1C-B477-1136084DAEFB}" srcOrd="4" destOrd="0" presId="urn:microsoft.com/office/officeart/2005/8/layout/lProcess1"/>
    <dgm:cxn modelId="{3AFCDE4A-D10F-FF4C-8137-96DEE68B5B1A}" type="presParOf" srcId="{1E791685-3793-4B1C-B477-1136084DAEFB}" destId="{86E070BE-1C5E-4971-A10D-9E94FB4DB676}" srcOrd="0" destOrd="0" presId="urn:microsoft.com/office/officeart/2005/8/layout/lProcess1"/>
    <dgm:cxn modelId="{D8692EEA-1240-AF45-AB58-821ACEA1B186}" type="presParOf" srcId="{1E791685-3793-4B1C-B477-1136084DAEFB}" destId="{3C3240FC-98AE-44D5-9AE3-0BBAF1C7DF75}" srcOrd="1" destOrd="0" presId="urn:microsoft.com/office/officeart/2005/8/layout/lProcess1"/>
    <dgm:cxn modelId="{985642E8-9E8E-6640-8E26-11B11F8B5CC4}" type="presParOf" srcId="{1E791685-3793-4B1C-B477-1136084DAEFB}" destId="{15D06954-5DB0-4286-83AC-D748191C54ED}" srcOrd="2" destOrd="0" presId="urn:microsoft.com/office/officeart/2005/8/layout/lProcess1"/>
    <dgm:cxn modelId="{FED934C2-E289-6A4E-9BAB-2D35C28800F9}" type="presParOf" srcId="{1E791685-3793-4B1C-B477-1136084DAEFB}" destId="{BE768201-C55E-C541-AF49-AF34CFA3729C}" srcOrd="3" destOrd="0" presId="urn:microsoft.com/office/officeart/2005/8/layout/lProcess1"/>
    <dgm:cxn modelId="{5A96E6A3-43FD-0B4C-AFAD-410DB243422F}" type="presParOf" srcId="{1E791685-3793-4B1C-B477-1136084DAEFB}" destId="{944E21AF-6B90-B74F-B4DE-1C92F567E10B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DCD1B2-FAF2-43C2-AFE7-46D4BE4BA24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C65F2B9-5879-4E4E-8626-B638D5A9466E}">
      <dgm:prSet phldrT="[文本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CN" altLang="en-US" u="sng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视角与方法</a:t>
          </a:r>
        </a:p>
      </dgm:t>
    </dgm:pt>
    <dgm:pt modelId="{E9261A6F-A9CE-4134-8886-57CBD87BE27F}" type="parTrans" cxnId="{628C5F43-7235-4E6B-868D-1B89E7E960F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09667FB-CCB7-4153-A93D-A11E9E9B3B91}" type="sibTrans" cxnId="{628C5F43-7235-4E6B-868D-1B89E7E960F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C10072E-3832-4C2F-8F1B-DA1736DF641D}">
      <dgm:prSet phldrT="[文本]"/>
      <dgm:spPr>
        <a:solidFill>
          <a:srgbClr val="F9D8EA"/>
        </a:solidFill>
      </dgm:spPr>
      <dgm:t>
        <a:bodyPr/>
        <a:lstStyle/>
        <a:p>
          <a:r>
            <a:rPr lang="zh-CN" altLang="en-US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核心线索</a:t>
          </a:r>
        </a:p>
      </dgm:t>
    </dgm:pt>
    <dgm:pt modelId="{7C80CD49-9DA2-4858-873B-34F897D50A26}" type="parTrans" cxnId="{DDB8E53A-1AB7-423F-A32E-455ABFC2BCC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E81BD8-2AFD-43E6-B3C6-A1AAD13C8208}" type="sibTrans" cxnId="{DDB8E53A-1AB7-423F-A32E-455ABFC2BCC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7DAC5F6-E3C2-42DD-81C0-81EA294A5927}">
      <dgm:prSet phldrT="[文本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zh-CN" altLang="en-US" dirty="0">
              <a:solidFill>
                <a:schemeClr val="accent1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rPr>
            <a:t>工具和产物</a:t>
          </a:r>
        </a:p>
      </dgm:t>
    </dgm:pt>
    <dgm:pt modelId="{3D202587-8F5B-460A-B70F-B18FBA48B2F8}" type="parTrans" cxnId="{83DD2352-7E95-43E6-BF6C-9928EC79785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BBEDB37-55AC-49C8-9219-CD35DC63B96C}" type="sibTrans" cxnId="{83DD2352-7E95-43E6-BF6C-9928EC79785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BE2DD30-D72F-4F17-A4D9-DE42FCD95B7C}" type="pres">
      <dgm:prSet presAssocID="{AEDCD1B2-FAF2-43C2-AFE7-46D4BE4BA24D}" presName="Name0" presStyleCnt="0">
        <dgm:presLayoutVars>
          <dgm:chMax val="7"/>
          <dgm:chPref val="7"/>
          <dgm:dir/>
        </dgm:presLayoutVars>
      </dgm:prSet>
      <dgm:spPr/>
    </dgm:pt>
    <dgm:pt modelId="{396404A6-5CF6-478F-B809-E2C6C77C14AE}" type="pres">
      <dgm:prSet presAssocID="{AEDCD1B2-FAF2-43C2-AFE7-46D4BE4BA24D}" presName="Name1" presStyleCnt="0"/>
      <dgm:spPr/>
    </dgm:pt>
    <dgm:pt modelId="{661516BA-78C3-4323-A791-07B12A219C26}" type="pres">
      <dgm:prSet presAssocID="{AEDCD1B2-FAF2-43C2-AFE7-46D4BE4BA24D}" presName="cycle" presStyleCnt="0"/>
      <dgm:spPr/>
    </dgm:pt>
    <dgm:pt modelId="{4D47046D-1893-4574-A56F-38760ADF98A3}" type="pres">
      <dgm:prSet presAssocID="{AEDCD1B2-FAF2-43C2-AFE7-46D4BE4BA24D}" presName="srcNode" presStyleLbl="node1" presStyleIdx="0" presStyleCnt="3"/>
      <dgm:spPr/>
    </dgm:pt>
    <dgm:pt modelId="{21B8F21E-7F9C-4F0E-8A1F-0F2D1F457454}" type="pres">
      <dgm:prSet presAssocID="{AEDCD1B2-FAF2-43C2-AFE7-46D4BE4BA24D}" presName="conn" presStyleLbl="parChTrans1D2" presStyleIdx="0" presStyleCnt="1"/>
      <dgm:spPr/>
    </dgm:pt>
    <dgm:pt modelId="{70C31929-5D2D-47D7-84F4-9DF477E5DEB7}" type="pres">
      <dgm:prSet presAssocID="{AEDCD1B2-FAF2-43C2-AFE7-46D4BE4BA24D}" presName="extraNode" presStyleLbl="node1" presStyleIdx="0" presStyleCnt="3"/>
      <dgm:spPr/>
    </dgm:pt>
    <dgm:pt modelId="{9EB431A6-3155-42C7-A7F3-ED2F177C4DA5}" type="pres">
      <dgm:prSet presAssocID="{AEDCD1B2-FAF2-43C2-AFE7-46D4BE4BA24D}" presName="dstNode" presStyleLbl="node1" presStyleIdx="0" presStyleCnt="3"/>
      <dgm:spPr/>
    </dgm:pt>
    <dgm:pt modelId="{D2104ED2-9BED-480E-AF8F-CB40738528DF}" type="pres">
      <dgm:prSet presAssocID="{AC65F2B9-5879-4E4E-8626-B638D5A9466E}" presName="text_1" presStyleLbl="node1" presStyleIdx="0" presStyleCnt="3">
        <dgm:presLayoutVars>
          <dgm:bulletEnabled val="1"/>
        </dgm:presLayoutVars>
      </dgm:prSet>
      <dgm:spPr/>
    </dgm:pt>
    <dgm:pt modelId="{537E2FF5-59E6-4912-B9D2-82D955763DD6}" type="pres">
      <dgm:prSet presAssocID="{AC65F2B9-5879-4E4E-8626-B638D5A9466E}" presName="accent_1" presStyleCnt="0"/>
      <dgm:spPr/>
    </dgm:pt>
    <dgm:pt modelId="{96F12420-816E-4095-9007-22E2A0E58872}" type="pres">
      <dgm:prSet presAssocID="{AC65F2B9-5879-4E4E-8626-B638D5A9466E}" presName="accentRepeatNode" presStyleLbl="solidFgAcc1" presStyleIdx="0" presStyleCnt="3"/>
      <dgm:spPr/>
    </dgm:pt>
    <dgm:pt modelId="{0A2FCA80-5B6F-4CD4-A34D-B665F4F449BD}" type="pres">
      <dgm:prSet presAssocID="{FC10072E-3832-4C2F-8F1B-DA1736DF641D}" presName="text_2" presStyleLbl="node1" presStyleIdx="1" presStyleCnt="3">
        <dgm:presLayoutVars>
          <dgm:bulletEnabled val="1"/>
        </dgm:presLayoutVars>
      </dgm:prSet>
      <dgm:spPr/>
    </dgm:pt>
    <dgm:pt modelId="{9AB94896-584E-4711-A5BF-2BC66D994AAC}" type="pres">
      <dgm:prSet presAssocID="{FC10072E-3832-4C2F-8F1B-DA1736DF641D}" presName="accent_2" presStyleCnt="0"/>
      <dgm:spPr/>
    </dgm:pt>
    <dgm:pt modelId="{DCD1E7D5-F105-48E2-A7DD-535DE96551E9}" type="pres">
      <dgm:prSet presAssocID="{FC10072E-3832-4C2F-8F1B-DA1736DF641D}" presName="accentRepeatNode" presStyleLbl="solidFgAcc1" presStyleIdx="1" presStyleCnt="3"/>
      <dgm:spPr/>
    </dgm:pt>
    <dgm:pt modelId="{8AEFCE02-8C2D-43DE-8EAA-50EF23ED7BBA}" type="pres">
      <dgm:prSet presAssocID="{E7DAC5F6-E3C2-42DD-81C0-81EA294A5927}" presName="text_3" presStyleLbl="node1" presStyleIdx="2" presStyleCnt="3">
        <dgm:presLayoutVars>
          <dgm:bulletEnabled val="1"/>
        </dgm:presLayoutVars>
      </dgm:prSet>
      <dgm:spPr/>
    </dgm:pt>
    <dgm:pt modelId="{3BD811D4-15C9-4B0D-B7B0-B7B249B99E39}" type="pres">
      <dgm:prSet presAssocID="{E7DAC5F6-E3C2-42DD-81C0-81EA294A5927}" presName="accent_3" presStyleCnt="0"/>
      <dgm:spPr/>
    </dgm:pt>
    <dgm:pt modelId="{B8421649-CB5E-4B50-A96A-C5EB953144E2}" type="pres">
      <dgm:prSet presAssocID="{E7DAC5F6-E3C2-42DD-81C0-81EA294A5927}" presName="accentRepeatNode" presStyleLbl="solidFgAcc1" presStyleIdx="2" presStyleCnt="3"/>
      <dgm:spPr/>
    </dgm:pt>
  </dgm:ptLst>
  <dgm:cxnLst>
    <dgm:cxn modelId="{E89D6A22-64BC-BE42-8263-75A1EE91A4A6}" type="presOf" srcId="{FC10072E-3832-4C2F-8F1B-DA1736DF641D}" destId="{0A2FCA80-5B6F-4CD4-A34D-B665F4F449BD}" srcOrd="0" destOrd="0" presId="urn:microsoft.com/office/officeart/2008/layout/VerticalCurvedList"/>
    <dgm:cxn modelId="{DDB8E53A-1AB7-423F-A32E-455ABFC2BCC0}" srcId="{AEDCD1B2-FAF2-43C2-AFE7-46D4BE4BA24D}" destId="{FC10072E-3832-4C2F-8F1B-DA1736DF641D}" srcOrd="1" destOrd="0" parTransId="{7C80CD49-9DA2-4858-873B-34F897D50A26}" sibTransId="{BAE81BD8-2AFD-43E6-B3C6-A1AAD13C8208}"/>
    <dgm:cxn modelId="{18344B3F-BFA4-474C-9754-66F4D37A9FBC}" type="presOf" srcId="{509667FB-CCB7-4153-A93D-A11E9E9B3B91}" destId="{21B8F21E-7F9C-4F0E-8A1F-0F2D1F457454}" srcOrd="0" destOrd="0" presId="urn:microsoft.com/office/officeart/2008/layout/VerticalCurvedList"/>
    <dgm:cxn modelId="{628C5F43-7235-4E6B-868D-1B89E7E960F5}" srcId="{AEDCD1B2-FAF2-43C2-AFE7-46D4BE4BA24D}" destId="{AC65F2B9-5879-4E4E-8626-B638D5A9466E}" srcOrd="0" destOrd="0" parTransId="{E9261A6F-A9CE-4134-8886-57CBD87BE27F}" sibTransId="{509667FB-CCB7-4153-A93D-A11E9E9B3B91}"/>
    <dgm:cxn modelId="{83DD2352-7E95-43E6-BF6C-9928EC797858}" srcId="{AEDCD1B2-FAF2-43C2-AFE7-46D4BE4BA24D}" destId="{E7DAC5F6-E3C2-42DD-81C0-81EA294A5927}" srcOrd="2" destOrd="0" parTransId="{3D202587-8F5B-460A-B70F-B18FBA48B2F8}" sibTransId="{1BBEDB37-55AC-49C8-9219-CD35DC63B96C}"/>
    <dgm:cxn modelId="{BA3CC488-32F1-A745-9D5F-DF844BBF0286}" type="presOf" srcId="{AC65F2B9-5879-4E4E-8626-B638D5A9466E}" destId="{D2104ED2-9BED-480E-AF8F-CB40738528DF}" srcOrd="0" destOrd="0" presId="urn:microsoft.com/office/officeart/2008/layout/VerticalCurvedList"/>
    <dgm:cxn modelId="{DEF76791-8102-3E4F-AC96-296B5E14D963}" type="presOf" srcId="{E7DAC5F6-E3C2-42DD-81C0-81EA294A5927}" destId="{8AEFCE02-8C2D-43DE-8EAA-50EF23ED7BBA}" srcOrd="0" destOrd="0" presId="urn:microsoft.com/office/officeart/2008/layout/VerticalCurvedList"/>
    <dgm:cxn modelId="{0486BCA7-6F32-2E41-AA1A-B26A3D37CC12}" type="presOf" srcId="{AEDCD1B2-FAF2-43C2-AFE7-46D4BE4BA24D}" destId="{DBE2DD30-D72F-4F17-A4D9-DE42FCD95B7C}" srcOrd="0" destOrd="0" presId="urn:microsoft.com/office/officeart/2008/layout/VerticalCurvedList"/>
    <dgm:cxn modelId="{9C7B60DE-46E0-CA4E-A604-7EAF1C01043F}" type="presParOf" srcId="{DBE2DD30-D72F-4F17-A4D9-DE42FCD95B7C}" destId="{396404A6-5CF6-478F-B809-E2C6C77C14AE}" srcOrd="0" destOrd="0" presId="urn:microsoft.com/office/officeart/2008/layout/VerticalCurvedList"/>
    <dgm:cxn modelId="{2A83D55F-38E7-CE41-96D4-F8F8BCEF5C0E}" type="presParOf" srcId="{396404A6-5CF6-478F-B809-E2C6C77C14AE}" destId="{661516BA-78C3-4323-A791-07B12A219C26}" srcOrd="0" destOrd="0" presId="urn:microsoft.com/office/officeart/2008/layout/VerticalCurvedList"/>
    <dgm:cxn modelId="{AAA7EDDE-369D-D84B-9BF0-91CABD6BDB35}" type="presParOf" srcId="{661516BA-78C3-4323-A791-07B12A219C26}" destId="{4D47046D-1893-4574-A56F-38760ADF98A3}" srcOrd="0" destOrd="0" presId="urn:microsoft.com/office/officeart/2008/layout/VerticalCurvedList"/>
    <dgm:cxn modelId="{0FC24F04-7088-2343-B7F1-08481BB1F9D1}" type="presParOf" srcId="{661516BA-78C3-4323-A791-07B12A219C26}" destId="{21B8F21E-7F9C-4F0E-8A1F-0F2D1F457454}" srcOrd="1" destOrd="0" presId="urn:microsoft.com/office/officeart/2008/layout/VerticalCurvedList"/>
    <dgm:cxn modelId="{465A8CEE-9CFA-DC40-B792-FA299AEF121F}" type="presParOf" srcId="{661516BA-78C3-4323-A791-07B12A219C26}" destId="{70C31929-5D2D-47D7-84F4-9DF477E5DEB7}" srcOrd="2" destOrd="0" presId="urn:microsoft.com/office/officeart/2008/layout/VerticalCurvedList"/>
    <dgm:cxn modelId="{2BCA7273-D27A-D548-8C0E-6D0707E2961D}" type="presParOf" srcId="{661516BA-78C3-4323-A791-07B12A219C26}" destId="{9EB431A6-3155-42C7-A7F3-ED2F177C4DA5}" srcOrd="3" destOrd="0" presId="urn:microsoft.com/office/officeart/2008/layout/VerticalCurvedList"/>
    <dgm:cxn modelId="{3B54D8D5-BD97-044F-876D-A553FB2F3722}" type="presParOf" srcId="{396404A6-5CF6-478F-B809-E2C6C77C14AE}" destId="{D2104ED2-9BED-480E-AF8F-CB40738528DF}" srcOrd="1" destOrd="0" presId="urn:microsoft.com/office/officeart/2008/layout/VerticalCurvedList"/>
    <dgm:cxn modelId="{B8627E41-7015-6B46-8244-8699DF0578C5}" type="presParOf" srcId="{396404A6-5CF6-478F-B809-E2C6C77C14AE}" destId="{537E2FF5-59E6-4912-B9D2-82D955763DD6}" srcOrd="2" destOrd="0" presId="urn:microsoft.com/office/officeart/2008/layout/VerticalCurvedList"/>
    <dgm:cxn modelId="{C53A0F52-AF6C-DE45-8249-F29A9EAFB7E1}" type="presParOf" srcId="{537E2FF5-59E6-4912-B9D2-82D955763DD6}" destId="{96F12420-816E-4095-9007-22E2A0E58872}" srcOrd="0" destOrd="0" presId="urn:microsoft.com/office/officeart/2008/layout/VerticalCurvedList"/>
    <dgm:cxn modelId="{3D78A544-9358-794A-A82F-BDC2013D7418}" type="presParOf" srcId="{396404A6-5CF6-478F-B809-E2C6C77C14AE}" destId="{0A2FCA80-5B6F-4CD4-A34D-B665F4F449BD}" srcOrd="3" destOrd="0" presId="urn:microsoft.com/office/officeart/2008/layout/VerticalCurvedList"/>
    <dgm:cxn modelId="{63BDC823-56A5-4D4A-9773-C8FF9F9F1EAE}" type="presParOf" srcId="{396404A6-5CF6-478F-B809-E2C6C77C14AE}" destId="{9AB94896-584E-4711-A5BF-2BC66D994AAC}" srcOrd="4" destOrd="0" presId="urn:microsoft.com/office/officeart/2008/layout/VerticalCurvedList"/>
    <dgm:cxn modelId="{F211B70E-F99F-6E4D-B9B5-223EFF6E705A}" type="presParOf" srcId="{9AB94896-584E-4711-A5BF-2BC66D994AAC}" destId="{DCD1E7D5-F105-48E2-A7DD-535DE96551E9}" srcOrd="0" destOrd="0" presId="urn:microsoft.com/office/officeart/2008/layout/VerticalCurvedList"/>
    <dgm:cxn modelId="{E3DAE462-473D-2647-8323-171025775286}" type="presParOf" srcId="{396404A6-5CF6-478F-B809-E2C6C77C14AE}" destId="{8AEFCE02-8C2D-43DE-8EAA-50EF23ED7BBA}" srcOrd="5" destOrd="0" presId="urn:microsoft.com/office/officeart/2008/layout/VerticalCurvedList"/>
    <dgm:cxn modelId="{975DE2A8-1CFC-B64A-9D80-669E6297FE77}" type="presParOf" srcId="{396404A6-5CF6-478F-B809-E2C6C77C14AE}" destId="{3BD811D4-15C9-4B0D-B7B0-B7B249B99E39}" srcOrd="6" destOrd="0" presId="urn:microsoft.com/office/officeart/2008/layout/VerticalCurvedList"/>
    <dgm:cxn modelId="{1BD0E349-5282-B142-8BE9-25AECF8D45EB}" type="presParOf" srcId="{3BD811D4-15C9-4B0D-B7B0-B7B249B99E39}" destId="{B8421649-CB5E-4B50-A96A-C5EB953144E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989BD-3E35-4FAB-97ED-FDA129EA6997}">
      <dsp:nvSpPr>
        <dsp:cNvPr id="0" name=""/>
        <dsp:cNvSpPr/>
      </dsp:nvSpPr>
      <dsp:spPr>
        <a:xfrm>
          <a:off x="3123645" y="1088402"/>
          <a:ext cx="91440" cy="3165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0259"/>
              </a:lnTo>
              <a:lnTo>
                <a:pt x="46686" y="260259"/>
              </a:lnTo>
              <a:lnTo>
                <a:pt x="46686" y="3165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20F621-C81B-4A4B-8F92-B9F100D434D5}">
      <dsp:nvSpPr>
        <dsp:cNvPr id="0" name=""/>
        <dsp:cNvSpPr/>
      </dsp:nvSpPr>
      <dsp:spPr>
        <a:xfrm>
          <a:off x="2198590" y="525727"/>
          <a:ext cx="970774" cy="17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52"/>
              </a:lnTo>
              <a:lnTo>
                <a:pt x="970774" y="120452"/>
              </a:lnTo>
              <a:lnTo>
                <a:pt x="970774" y="176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B7DEE7-8FC1-41EE-80C2-7D2FDD196FCF}">
      <dsp:nvSpPr>
        <dsp:cNvPr id="0" name=""/>
        <dsp:cNvSpPr/>
      </dsp:nvSpPr>
      <dsp:spPr>
        <a:xfrm>
          <a:off x="1207742" y="1088402"/>
          <a:ext cx="608607" cy="316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259"/>
              </a:lnTo>
              <a:lnTo>
                <a:pt x="608607" y="260259"/>
              </a:lnTo>
              <a:lnTo>
                <a:pt x="608607" y="3165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7A8A8C-9898-44B6-829C-19706F16A8B3}">
      <dsp:nvSpPr>
        <dsp:cNvPr id="0" name=""/>
        <dsp:cNvSpPr/>
      </dsp:nvSpPr>
      <dsp:spPr>
        <a:xfrm>
          <a:off x="516872" y="1088402"/>
          <a:ext cx="690869" cy="316560"/>
        </a:xfrm>
        <a:custGeom>
          <a:avLst/>
          <a:gdLst/>
          <a:ahLst/>
          <a:cxnLst/>
          <a:rect l="0" t="0" r="0" b="0"/>
          <a:pathLst>
            <a:path>
              <a:moveTo>
                <a:pt x="690869" y="0"/>
              </a:moveTo>
              <a:lnTo>
                <a:pt x="690869" y="260259"/>
              </a:lnTo>
              <a:lnTo>
                <a:pt x="0" y="260259"/>
              </a:lnTo>
              <a:lnTo>
                <a:pt x="0" y="3165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FF367-5F44-4E9F-A7FC-575EC45078EE}">
      <dsp:nvSpPr>
        <dsp:cNvPr id="0" name=""/>
        <dsp:cNvSpPr/>
      </dsp:nvSpPr>
      <dsp:spPr>
        <a:xfrm>
          <a:off x="1207742" y="525727"/>
          <a:ext cx="990848" cy="176753"/>
        </a:xfrm>
        <a:custGeom>
          <a:avLst/>
          <a:gdLst/>
          <a:ahLst/>
          <a:cxnLst/>
          <a:rect l="0" t="0" r="0" b="0"/>
          <a:pathLst>
            <a:path>
              <a:moveTo>
                <a:pt x="990848" y="0"/>
              </a:moveTo>
              <a:lnTo>
                <a:pt x="990848" y="120452"/>
              </a:lnTo>
              <a:lnTo>
                <a:pt x="0" y="120452"/>
              </a:lnTo>
              <a:lnTo>
                <a:pt x="0" y="176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4ECAE2-AB95-42D7-B9BF-513EDBC9199D}">
      <dsp:nvSpPr>
        <dsp:cNvPr id="0" name=""/>
        <dsp:cNvSpPr/>
      </dsp:nvSpPr>
      <dsp:spPr>
        <a:xfrm>
          <a:off x="1838477" y="139806"/>
          <a:ext cx="720225" cy="385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9425C-163F-42D5-9AB4-9DC544D6DAD4}">
      <dsp:nvSpPr>
        <dsp:cNvPr id="0" name=""/>
        <dsp:cNvSpPr/>
      </dsp:nvSpPr>
      <dsp:spPr>
        <a:xfrm>
          <a:off x="1906005" y="203958"/>
          <a:ext cx="720225" cy="385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范围</a:t>
          </a:r>
        </a:p>
      </dsp:txBody>
      <dsp:txXfrm>
        <a:off x="1917308" y="215261"/>
        <a:ext cx="697619" cy="363315"/>
      </dsp:txXfrm>
    </dsp:sp>
    <dsp:sp modelId="{8B463BDF-586C-4565-AE7D-089E611A3413}">
      <dsp:nvSpPr>
        <dsp:cNvPr id="0" name=""/>
        <dsp:cNvSpPr/>
      </dsp:nvSpPr>
      <dsp:spPr>
        <a:xfrm>
          <a:off x="695983" y="702481"/>
          <a:ext cx="1023517" cy="385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B8223-5C5C-4E33-8991-DF856B5E4A4A}">
      <dsp:nvSpPr>
        <dsp:cNvPr id="0" name=""/>
        <dsp:cNvSpPr/>
      </dsp:nvSpPr>
      <dsp:spPr>
        <a:xfrm>
          <a:off x="763511" y="766633"/>
          <a:ext cx="1023517" cy="385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业务子域</a:t>
          </a:r>
        </a:p>
      </dsp:txBody>
      <dsp:txXfrm>
        <a:off x="774814" y="777936"/>
        <a:ext cx="1000911" cy="363315"/>
      </dsp:txXfrm>
    </dsp:sp>
    <dsp:sp modelId="{AF1A99D9-6F7F-4A82-9E87-AAA477D104D6}">
      <dsp:nvSpPr>
        <dsp:cNvPr id="0" name=""/>
        <dsp:cNvSpPr/>
      </dsp:nvSpPr>
      <dsp:spPr>
        <a:xfrm>
          <a:off x="-67527" y="1404963"/>
          <a:ext cx="1168799" cy="385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EBEB6-5465-40A4-9C38-AE692D7303B3}">
      <dsp:nvSpPr>
        <dsp:cNvPr id="0" name=""/>
        <dsp:cNvSpPr/>
      </dsp:nvSpPr>
      <dsp:spPr>
        <a:xfrm>
          <a:off x="0" y="1469114"/>
          <a:ext cx="1168799" cy="385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事件列表</a:t>
          </a:r>
        </a:p>
      </dsp:txBody>
      <dsp:txXfrm>
        <a:off x="11303" y="1480417"/>
        <a:ext cx="1146193" cy="363315"/>
      </dsp:txXfrm>
    </dsp:sp>
    <dsp:sp modelId="{E547BC2F-8029-4FEC-9AD6-B1C828B0FC82}">
      <dsp:nvSpPr>
        <dsp:cNvPr id="0" name=""/>
        <dsp:cNvSpPr/>
      </dsp:nvSpPr>
      <dsp:spPr>
        <a:xfrm>
          <a:off x="1261501" y="1404963"/>
          <a:ext cx="1109696" cy="385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C22AA-585B-41EC-9F3C-3389CDFD0927}">
      <dsp:nvSpPr>
        <dsp:cNvPr id="0" name=""/>
        <dsp:cNvSpPr/>
      </dsp:nvSpPr>
      <dsp:spPr>
        <a:xfrm>
          <a:off x="1329029" y="1469114"/>
          <a:ext cx="1109696" cy="385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itchFamily="34" charset="-122"/>
              <a:ea typeface="微软雅黑" pitchFamily="34" charset="-122"/>
            </a:rPr>
            <a:t>管控点列表</a:t>
          </a:r>
        </a:p>
      </dsp:txBody>
      <dsp:txXfrm>
        <a:off x="1340332" y="1480417"/>
        <a:ext cx="1087090" cy="363315"/>
      </dsp:txXfrm>
    </dsp:sp>
    <dsp:sp modelId="{647F9E93-8403-4339-8287-232B148B0221}">
      <dsp:nvSpPr>
        <dsp:cNvPr id="0" name=""/>
        <dsp:cNvSpPr/>
      </dsp:nvSpPr>
      <dsp:spPr>
        <a:xfrm>
          <a:off x="2637533" y="702481"/>
          <a:ext cx="1063665" cy="385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B3F45-1E2E-4958-91C8-51E164A98D4A}">
      <dsp:nvSpPr>
        <dsp:cNvPr id="0" name=""/>
        <dsp:cNvSpPr/>
      </dsp:nvSpPr>
      <dsp:spPr>
        <a:xfrm>
          <a:off x="2705060" y="766633"/>
          <a:ext cx="1063665" cy="385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业务子域</a:t>
          </a:r>
        </a:p>
      </dsp:txBody>
      <dsp:txXfrm>
        <a:off x="2716363" y="777936"/>
        <a:ext cx="1041059" cy="363315"/>
      </dsp:txXfrm>
    </dsp:sp>
    <dsp:sp modelId="{3293E5F0-2D39-48E0-94AF-B3A1ACCC75C2}">
      <dsp:nvSpPr>
        <dsp:cNvPr id="0" name=""/>
        <dsp:cNvSpPr/>
      </dsp:nvSpPr>
      <dsp:spPr>
        <a:xfrm>
          <a:off x="2550539" y="1404963"/>
          <a:ext cx="1239584" cy="385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D05B3-060E-4761-8988-1ED9450F9C5B}">
      <dsp:nvSpPr>
        <dsp:cNvPr id="0" name=""/>
        <dsp:cNvSpPr/>
      </dsp:nvSpPr>
      <dsp:spPr>
        <a:xfrm>
          <a:off x="2618067" y="1469114"/>
          <a:ext cx="1239584" cy="385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场景列表</a:t>
          </a:r>
        </a:p>
      </dsp:txBody>
      <dsp:txXfrm>
        <a:off x="2629370" y="1480417"/>
        <a:ext cx="1216978" cy="363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25D65-F501-4A16-AB90-56E0B005574B}">
      <dsp:nvSpPr>
        <dsp:cNvPr id="0" name=""/>
        <dsp:cNvSpPr/>
      </dsp:nvSpPr>
      <dsp:spPr>
        <a:xfrm>
          <a:off x="477" y="34188"/>
          <a:ext cx="1396230" cy="558492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业务场景</a:t>
          </a:r>
        </a:p>
      </dsp:txBody>
      <dsp:txXfrm>
        <a:off x="477" y="34188"/>
        <a:ext cx="1256607" cy="558492"/>
      </dsp:txXfrm>
    </dsp:sp>
    <dsp:sp modelId="{2FA4E6F0-A008-40D2-AD09-A2C8C88F6A72}">
      <dsp:nvSpPr>
        <dsp:cNvPr id="0" name=""/>
        <dsp:cNvSpPr/>
      </dsp:nvSpPr>
      <dsp:spPr>
        <a:xfrm>
          <a:off x="1117461" y="34188"/>
          <a:ext cx="1396230" cy="558492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报表项</a:t>
          </a:r>
        </a:p>
      </dsp:txBody>
      <dsp:txXfrm>
        <a:off x="1396707" y="34188"/>
        <a:ext cx="837738" cy="558492"/>
      </dsp:txXfrm>
    </dsp:sp>
    <dsp:sp modelId="{025989CA-9140-43E2-8DDB-E20C55611613}">
      <dsp:nvSpPr>
        <dsp:cNvPr id="0" name=""/>
        <dsp:cNvSpPr/>
      </dsp:nvSpPr>
      <dsp:spPr>
        <a:xfrm>
          <a:off x="2234445" y="34188"/>
          <a:ext cx="1396230" cy="558492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接口</a:t>
          </a:r>
        </a:p>
      </dsp:txBody>
      <dsp:txXfrm>
        <a:off x="2513691" y="34188"/>
        <a:ext cx="837738" cy="558492"/>
      </dsp:txXfrm>
    </dsp:sp>
    <dsp:sp modelId="{0D58564D-6F38-4FEC-AB77-6B7FF75D597B}">
      <dsp:nvSpPr>
        <dsp:cNvPr id="0" name=""/>
        <dsp:cNvSpPr/>
      </dsp:nvSpPr>
      <dsp:spPr>
        <a:xfrm>
          <a:off x="3351429" y="34188"/>
          <a:ext cx="1629763" cy="558492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数据细节</a:t>
          </a:r>
        </a:p>
      </dsp:txBody>
      <dsp:txXfrm>
        <a:off x="3630675" y="34188"/>
        <a:ext cx="1071271" cy="5584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C73EA-0155-4B61-85AD-D921A4245CC2}">
      <dsp:nvSpPr>
        <dsp:cNvPr id="0" name=""/>
        <dsp:cNvSpPr/>
      </dsp:nvSpPr>
      <dsp:spPr>
        <a:xfrm>
          <a:off x="91250" y="83"/>
          <a:ext cx="1198871" cy="299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功能</a:t>
          </a:r>
        </a:p>
      </dsp:txBody>
      <dsp:txXfrm>
        <a:off x="100028" y="8861"/>
        <a:ext cx="1181315" cy="282161"/>
      </dsp:txXfrm>
    </dsp:sp>
    <dsp:sp modelId="{67E94587-5965-4A8F-900C-F15935FDB2A6}">
      <dsp:nvSpPr>
        <dsp:cNvPr id="0" name=""/>
        <dsp:cNvSpPr/>
      </dsp:nvSpPr>
      <dsp:spPr>
        <a:xfrm rot="5400000">
          <a:off x="664460" y="326026"/>
          <a:ext cx="52450" cy="524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3C68D4-6CB9-4F17-B54C-AD1349A1914E}">
      <dsp:nvSpPr>
        <dsp:cNvPr id="0" name=""/>
        <dsp:cNvSpPr/>
      </dsp:nvSpPr>
      <dsp:spPr>
        <a:xfrm>
          <a:off x="91250" y="404702"/>
          <a:ext cx="1198871" cy="2997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流程分析</a:t>
          </a:r>
        </a:p>
      </dsp:txBody>
      <dsp:txXfrm>
        <a:off x="100028" y="413480"/>
        <a:ext cx="1181315" cy="282161"/>
      </dsp:txXfrm>
    </dsp:sp>
    <dsp:sp modelId="{D2C66C18-F618-4AE8-8A7A-E4E27C6731A5}">
      <dsp:nvSpPr>
        <dsp:cNvPr id="0" name=""/>
        <dsp:cNvSpPr/>
      </dsp:nvSpPr>
      <dsp:spPr>
        <a:xfrm rot="5400000">
          <a:off x="664460" y="730645"/>
          <a:ext cx="52450" cy="524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BB66D0-6763-F046-A9F8-179F0AD1A24B}">
      <dsp:nvSpPr>
        <dsp:cNvPr id="0" name=""/>
        <dsp:cNvSpPr/>
      </dsp:nvSpPr>
      <dsp:spPr>
        <a:xfrm>
          <a:off x="91250" y="809321"/>
          <a:ext cx="1198871" cy="2997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962823"/>
            <a:satOff val="-3262"/>
            <a:lumOff val="-41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962823"/>
              <a:satOff val="-3262"/>
              <a:lumOff val="-4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活动、行为分析</a:t>
          </a:r>
        </a:p>
      </dsp:txBody>
      <dsp:txXfrm>
        <a:off x="100028" y="818099"/>
        <a:ext cx="1181315" cy="282161"/>
      </dsp:txXfrm>
    </dsp:sp>
    <dsp:sp modelId="{AA0EF27A-4737-C145-8452-A3790811D242}">
      <dsp:nvSpPr>
        <dsp:cNvPr id="0" name=""/>
        <dsp:cNvSpPr/>
      </dsp:nvSpPr>
      <dsp:spPr>
        <a:xfrm rot="5400000">
          <a:off x="664460" y="1135264"/>
          <a:ext cx="52450" cy="524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5F07C0-A619-45C9-9008-1C25C85235DF}">
      <dsp:nvSpPr>
        <dsp:cNvPr id="0" name=""/>
        <dsp:cNvSpPr/>
      </dsp:nvSpPr>
      <dsp:spPr>
        <a:xfrm>
          <a:off x="91250" y="1213940"/>
          <a:ext cx="1198871" cy="2997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925647"/>
            <a:satOff val="-6523"/>
            <a:lumOff val="-837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1925647"/>
              <a:satOff val="-6523"/>
              <a:lumOff val="-83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场景分析</a:t>
          </a:r>
        </a:p>
      </dsp:txBody>
      <dsp:txXfrm>
        <a:off x="100028" y="1222718"/>
        <a:ext cx="1181315" cy="282161"/>
      </dsp:txXfrm>
    </dsp:sp>
    <dsp:sp modelId="{997FEAF5-A204-40A9-9714-463FF91B54C9}">
      <dsp:nvSpPr>
        <dsp:cNvPr id="0" name=""/>
        <dsp:cNvSpPr/>
      </dsp:nvSpPr>
      <dsp:spPr>
        <a:xfrm>
          <a:off x="1457964" y="83"/>
          <a:ext cx="1198871" cy="299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数据</a:t>
          </a:r>
        </a:p>
      </dsp:txBody>
      <dsp:txXfrm>
        <a:off x="1466742" y="8861"/>
        <a:ext cx="1181315" cy="282161"/>
      </dsp:txXfrm>
    </dsp:sp>
    <dsp:sp modelId="{650AB825-F286-48A7-B7A9-D1D34A741428}">
      <dsp:nvSpPr>
        <dsp:cNvPr id="0" name=""/>
        <dsp:cNvSpPr/>
      </dsp:nvSpPr>
      <dsp:spPr>
        <a:xfrm rot="5400000">
          <a:off x="2031174" y="326026"/>
          <a:ext cx="52450" cy="524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3B195A-0722-452E-AB2B-96B1B731EFDF}">
      <dsp:nvSpPr>
        <dsp:cNvPr id="0" name=""/>
        <dsp:cNvSpPr/>
      </dsp:nvSpPr>
      <dsp:spPr>
        <a:xfrm>
          <a:off x="1457964" y="404702"/>
          <a:ext cx="1198871" cy="2997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888470"/>
            <a:satOff val="-9785"/>
            <a:lumOff val="-1255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2888470"/>
              <a:satOff val="-9785"/>
              <a:lumOff val="-12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数据关系 </a:t>
          </a:r>
          <a:r>
            <a:rPr lang="en-US" altLang="zh-CN" sz="1200" kern="1200" dirty="0">
              <a:latin typeface="微软雅黑" pitchFamily="34" charset="-122"/>
              <a:ea typeface="微软雅黑" pitchFamily="34" charset="-122"/>
            </a:rPr>
            <a:t>E-R</a:t>
          </a:r>
        </a:p>
      </dsp:txBody>
      <dsp:txXfrm>
        <a:off x="1466742" y="413480"/>
        <a:ext cx="1181315" cy="282161"/>
      </dsp:txXfrm>
    </dsp:sp>
    <dsp:sp modelId="{3DCDCB21-4095-6F41-8801-EF3B703952B1}">
      <dsp:nvSpPr>
        <dsp:cNvPr id="0" name=""/>
        <dsp:cNvSpPr/>
      </dsp:nvSpPr>
      <dsp:spPr>
        <a:xfrm rot="5400000">
          <a:off x="2031174" y="730645"/>
          <a:ext cx="52450" cy="524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16B76F-2F6D-D242-BC19-C7C22B494EEA}">
      <dsp:nvSpPr>
        <dsp:cNvPr id="0" name=""/>
        <dsp:cNvSpPr/>
      </dsp:nvSpPr>
      <dsp:spPr>
        <a:xfrm>
          <a:off x="1457964" y="809321"/>
          <a:ext cx="1198871" cy="2997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851293"/>
            <a:satOff val="-13047"/>
            <a:lumOff val="-1673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851293"/>
              <a:satOff val="-13047"/>
              <a:lumOff val="-16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数据流图</a:t>
          </a:r>
          <a:endParaRPr lang="en-US" altLang="zh-CN" sz="1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466742" y="818099"/>
        <a:ext cx="1181315" cy="282161"/>
      </dsp:txXfrm>
    </dsp:sp>
    <dsp:sp modelId="{8577A1DC-B55B-0449-B897-A176A1DADE15}">
      <dsp:nvSpPr>
        <dsp:cNvPr id="0" name=""/>
        <dsp:cNvSpPr/>
      </dsp:nvSpPr>
      <dsp:spPr>
        <a:xfrm rot="5400000">
          <a:off x="2031174" y="1135264"/>
          <a:ext cx="52450" cy="524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5F9D0D-60E3-C245-A16D-9E51FA46F0C5}">
      <dsp:nvSpPr>
        <dsp:cNvPr id="0" name=""/>
        <dsp:cNvSpPr/>
      </dsp:nvSpPr>
      <dsp:spPr>
        <a:xfrm>
          <a:off x="1457964" y="1213940"/>
          <a:ext cx="1198871" cy="2997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814116"/>
            <a:satOff val="-16309"/>
            <a:lumOff val="-2091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814116"/>
              <a:satOff val="-16309"/>
              <a:lumOff val="-209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数据格式</a:t>
          </a:r>
          <a:endParaRPr lang="en-US" altLang="zh-CN" sz="1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466742" y="1222718"/>
        <a:ext cx="1181315" cy="282161"/>
      </dsp:txXfrm>
    </dsp:sp>
    <dsp:sp modelId="{86E070BE-1C5E-4971-A10D-9E94FB4DB676}">
      <dsp:nvSpPr>
        <dsp:cNvPr id="0" name=""/>
        <dsp:cNvSpPr/>
      </dsp:nvSpPr>
      <dsp:spPr>
        <a:xfrm>
          <a:off x="2824677" y="83"/>
          <a:ext cx="1198871" cy="299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质量</a:t>
          </a:r>
        </a:p>
      </dsp:txBody>
      <dsp:txXfrm>
        <a:off x="2833455" y="8861"/>
        <a:ext cx="1181315" cy="282161"/>
      </dsp:txXfrm>
    </dsp:sp>
    <dsp:sp modelId="{3C3240FC-98AE-44D5-9AE3-0BBAF1C7DF75}">
      <dsp:nvSpPr>
        <dsp:cNvPr id="0" name=""/>
        <dsp:cNvSpPr/>
      </dsp:nvSpPr>
      <dsp:spPr>
        <a:xfrm rot="5400000">
          <a:off x="3397888" y="326026"/>
          <a:ext cx="52450" cy="524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D06954-5DB0-4286-83AC-D748191C54ED}">
      <dsp:nvSpPr>
        <dsp:cNvPr id="0" name=""/>
        <dsp:cNvSpPr/>
      </dsp:nvSpPr>
      <dsp:spPr>
        <a:xfrm>
          <a:off x="2824677" y="404702"/>
          <a:ext cx="1198871" cy="2997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776939"/>
            <a:satOff val="-19570"/>
            <a:lumOff val="-251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5776939"/>
              <a:satOff val="-19570"/>
              <a:lumOff val="-251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产品质量</a:t>
          </a:r>
        </a:p>
      </dsp:txBody>
      <dsp:txXfrm>
        <a:off x="2833455" y="413480"/>
        <a:ext cx="1181315" cy="282161"/>
      </dsp:txXfrm>
    </dsp:sp>
    <dsp:sp modelId="{BE768201-C55E-C541-AF49-AF34CFA3729C}">
      <dsp:nvSpPr>
        <dsp:cNvPr id="0" name=""/>
        <dsp:cNvSpPr/>
      </dsp:nvSpPr>
      <dsp:spPr>
        <a:xfrm rot="5400000">
          <a:off x="3397888" y="730645"/>
          <a:ext cx="52450" cy="524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4E21AF-6B90-B74F-B4DE-1C92F567E10B}">
      <dsp:nvSpPr>
        <dsp:cNvPr id="0" name=""/>
        <dsp:cNvSpPr/>
      </dsp:nvSpPr>
      <dsp:spPr>
        <a:xfrm>
          <a:off x="2824677" y="809321"/>
          <a:ext cx="1198871" cy="2997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latin typeface="微软雅黑" pitchFamily="34" charset="-122"/>
              <a:ea typeface="微软雅黑" pitchFamily="34" charset="-122"/>
            </a:rPr>
            <a:t>用户角色画像</a:t>
          </a:r>
          <a:endParaRPr lang="zh-CN" altLang="en-US" sz="1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33455" y="818099"/>
        <a:ext cx="1181315" cy="2821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8F21E-7F9C-4F0E-8A1F-0F2D1F457454}">
      <dsp:nvSpPr>
        <dsp:cNvPr id="0" name=""/>
        <dsp:cNvSpPr/>
      </dsp:nvSpPr>
      <dsp:spPr>
        <a:xfrm>
          <a:off x="-3100006" y="-477230"/>
          <a:ext cx="3697660" cy="3697660"/>
        </a:xfrm>
        <a:prstGeom prst="blockArc">
          <a:avLst>
            <a:gd name="adj1" fmla="val 18900000"/>
            <a:gd name="adj2" fmla="val 2700000"/>
            <a:gd name="adj3" fmla="val 58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104ED2-9BED-480E-AF8F-CB40738528DF}">
      <dsp:nvSpPr>
        <dsp:cNvPr id="0" name=""/>
        <dsp:cNvSpPr/>
      </dsp:nvSpPr>
      <dsp:spPr>
        <a:xfrm>
          <a:off x="384286" y="274320"/>
          <a:ext cx="2560653" cy="548640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48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u="sng" kern="1200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视角与方法</a:t>
          </a:r>
        </a:p>
      </dsp:txBody>
      <dsp:txXfrm>
        <a:off x="384286" y="274320"/>
        <a:ext cx="2560653" cy="548640"/>
      </dsp:txXfrm>
    </dsp:sp>
    <dsp:sp modelId="{96F12420-816E-4095-9007-22E2A0E58872}">
      <dsp:nvSpPr>
        <dsp:cNvPr id="0" name=""/>
        <dsp:cNvSpPr/>
      </dsp:nvSpPr>
      <dsp:spPr>
        <a:xfrm>
          <a:off x="41386" y="205740"/>
          <a:ext cx="685800" cy="685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FCA80-5B6F-4CD4-A34D-B665F4F449BD}">
      <dsp:nvSpPr>
        <dsp:cNvPr id="0" name=""/>
        <dsp:cNvSpPr/>
      </dsp:nvSpPr>
      <dsp:spPr>
        <a:xfrm>
          <a:off x="583717" y="1097280"/>
          <a:ext cx="2361223" cy="548640"/>
        </a:xfrm>
        <a:prstGeom prst="rect">
          <a:avLst/>
        </a:prstGeom>
        <a:solidFill>
          <a:srgbClr val="F9D8E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48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核心线索</a:t>
          </a:r>
        </a:p>
      </dsp:txBody>
      <dsp:txXfrm>
        <a:off x="583717" y="1097280"/>
        <a:ext cx="2361223" cy="548640"/>
      </dsp:txXfrm>
    </dsp:sp>
    <dsp:sp modelId="{DCD1E7D5-F105-48E2-A7DD-535DE96551E9}">
      <dsp:nvSpPr>
        <dsp:cNvPr id="0" name=""/>
        <dsp:cNvSpPr/>
      </dsp:nvSpPr>
      <dsp:spPr>
        <a:xfrm>
          <a:off x="240817" y="1028700"/>
          <a:ext cx="685800" cy="685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FCE02-8C2D-43DE-8EAA-50EF23ED7BBA}">
      <dsp:nvSpPr>
        <dsp:cNvPr id="0" name=""/>
        <dsp:cNvSpPr/>
      </dsp:nvSpPr>
      <dsp:spPr>
        <a:xfrm>
          <a:off x="384286" y="1920240"/>
          <a:ext cx="2560653" cy="548640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48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accent1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rPr>
            <a:t>工具和产物</a:t>
          </a:r>
        </a:p>
      </dsp:txBody>
      <dsp:txXfrm>
        <a:off x="384286" y="1920240"/>
        <a:ext cx="2560653" cy="548640"/>
      </dsp:txXfrm>
    </dsp:sp>
    <dsp:sp modelId="{B8421649-CB5E-4B50-A96A-C5EB953144E2}">
      <dsp:nvSpPr>
        <dsp:cNvPr id="0" name=""/>
        <dsp:cNvSpPr/>
      </dsp:nvSpPr>
      <dsp:spPr>
        <a:xfrm>
          <a:off x="41386" y="1851660"/>
          <a:ext cx="685800" cy="685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列写本课时的学习要点，依次开始深入讲解。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如有学习要求，请列写在课时要点之后。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在保持内容版式整洁的前提下，重点的学习内容，请尽量详细的列写在讲义中，让大家在单独看讲义时也可以学习。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讲义非语音讲解辅助，而是学习的一个主体。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3895" indent="-683895" algn="l">
              <a:lnSpc>
                <a:spcPct val="120000"/>
              </a:lnSpc>
              <a:buClr>
                <a:srgbClr val="0398D9"/>
              </a:buClr>
              <a:buSzPct val="100000"/>
              <a:buAutoNum type="arabicPeriod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概念，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学习要点的概念介绍，以及在工作中什么场景会用到</a:t>
            </a:r>
          </a:p>
          <a:p>
            <a:pPr marL="683895" indent="-683895" algn="l">
              <a:lnSpc>
                <a:spcPct val="120000"/>
              </a:lnSpc>
              <a:buClr>
                <a:srgbClr val="0398D9"/>
              </a:buClr>
              <a:buSzPct val="100000"/>
              <a:buAutoNum type="arabicPeriod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讲解，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工作中胜任这个能力，需要掌握的知识、技术能详细讲解</a:t>
            </a:r>
          </a:p>
          <a:p>
            <a:pPr marL="683895" indent="-683895" algn="l">
              <a:lnSpc>
                <a:spcPct val="120000"/>
              </a:lnSpc>
              <a:buClr>
                <a:srgbClr val="0398D9"/>
              </a:buClr>
              <a:buSzPct val="100000"/>
              <a:buAutoNum type="arabicPeriod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举例，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举一个案例或</a:t>
            </a:r>
            <a:r>
              <a:rPr lang="e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demo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帮助大家更好理解要学习的内容，以及知道怎么用</a:t>
            </a:r>
          </a:p>
          <a:p>
            <a:pPr marL="683895" indent="-683895" algn="l">
              <a:lnSpc>
                <a:spcPct val="120000"/>
              </a:lnSpc>
              <a:buClr>
                <a:srgbClr val="0398D9"/>
              </a:buClr>
              <a:buSzPct val="100000"/>
              <a:buAutoNum type="arabicPeriod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分享经验，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你对这个学习要点的工作应用心得。特别是理论和实际的差异的部分。</a:t>
            </a:r>
          </a:p>
          <a:p>
            <a:pPr marL="683895" indent="-683895" algn="l">
              <a:lnSpc>
                <a:spcPct val="120000"/>
              </a:lnSpc>
              <a:buClr>
                <a:srgbClr val="0398D9"/>
              </a:buClr>
              <a:buSzPct val="100000"/>
              <a:buAutoNum type="arabicPeriod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学习建议，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给出一些相关学习或工作场景中使用的建议</a:t>
            </a:r>
          </a:p>
          <a:p>
            <a:pPr marL="683895" indent="-683895" algn="l">
              <a:lnSpc>
                <a:spcPct val="120000"/>
              </a:lnSpc>
              <a:buClr>
                <a:srgbClr val="0398D9"/>
              </a:buClr>
              <a:buSzPct val="100000"/>
              <a:buAutoNum type="arabicPeriod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实用工具，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这个学习要点对应的一些工具模板（如果有）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179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2184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4301"/>
            <a:ext cx="5029200" cy="411342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80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dirty="0"/>
              <a:t>质量水平，</a:t>
            </a:r>
            <a:endParaRPr lang="en-US" altLang="zh-CN" dirty="0"/>
          </a:p>
          <a:p>
            <a:pPr eaLnBrk="1" hangingPunct="1"/>
            <a:r>
              <a:rPr lang="zh-CN" altLang="en-US" dirty="0"/>
              <a:t>测试目标体现测试价值</a:t>
            </a:r>
            <a:endParaRPr lang="en-US" altLang="zh-CN" dirty="0"/>
          </a:p>
          <a:p>
            <a:pPr eaLnBrk="1" hangingPunct="1"/>
            <a:r>
              <a:rPr lang="zh-CN" altLang="en-US" dirty="0"/>
              <a:t>该项目的测试边界</a:t>
            </a:r>
            <a:endParaRPr lang="en-US" altLang="zh-CN" dirty="0"/>
          </a:p>
          <a:p>
            <a:pPr eaLnBrk="1" hangingPunct="1"/>
            <a:r>
              <a:rPr lang="zh-CN" altLang="en-US" dirty="0"/>
              <a:t>哪些东西要测试</a:t>
            </a:r>
            <a:endParaRPr lang="en-US" altLang="zh-CN" dirty="0"/>
          </a:p>
          <a:p>
            <a:pPr eaLnBrk="1" hangingPunct="1"/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084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011AE5-E270-460D-B5E9-7887B6A6C0BD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840"/>
              </a:spcBef>
            </a:pPr>
            <a:r>
              <a:rPr lang="zh-CN" altLang="en-US" sz="1400" b="0" i="0" dirty="0">
                <a:solidFill>
                  <a:srgbClr val="0070C0"/>
                </a:solidFill>
              </a:rPr>
              <a:t>外部输入数 </a:t>
            </a:r>
            <a:r>
              <a:rPr lang="en-US" altLang="zh-CN" sz="1200" b="0" i="0" dirty="0">
                <a:solidFill>
                  <a:srgbClr val="0070C0"/>
                </a:solidFill>
              </a:rPr>
              <a:t>(EI</a:t>
            </a:r>
            <a:r>
              <a:rPr lang="zh-CN" altLang="en-US" sz="1200" b="0" i="0" dirty="0">
                <a:solidFill>
                  <a:srgbClr val="0070C0"/>
                </a:solidFill>
              </a:rPr>
              <a:t>：</a:t>
            </a:r>
            <a:r>
              <a:rPr lang="en-US" altLang="zh-CN" sz="1200" b="0" i="0" dirty="0">
                <a:solidFill>
                  <a:srgbClr val="0070C0"/>
                </a:solidFill>
              </a:rPr>
              <a:t>external input) </a:t>
            </a:r>
          </a:p>
          <a:p>
            <a:pPr algn="l">
              <a:spcBef>
                <a:spcPts val="840"/>
              </a:spcBef>
            </a:pPr>
            <a:r>
              <a:rPr lang="zh-CN" altLang="en-US" sz="1400" b="0" i="0" dirty="0">
                <a:solidFill>
                  <a:srgbClr val="0070C0"/>
                </a:solidFill>
              </a:rPr>
              <a:t>外部输出数 </a:t>
            </a:r>
            <a:r>
              <a:rPr lang="en-US" altLang="zh-CN" sz="1200" b="0" i="0" dirty="0">
                <a:solidFill>
                  <a:srgbClr val="0070C0"/>
                </a:solidFill>
              </a:rPr>
              <a:t>(EO</a:t>
            </a:r>
            <a:r>
              <a:rPr lang="zh-CN" altLang="en-US" sz="1200" b="0" i="0" dirty="0">
                <a:solidFill>
                  <a:srgbClr val="0070C0"/>
                </a:solidFill>
              </a:rPr>
              <a:t>：</a:t>
            </a:r>
            <a:r>
              <a:rPr lang="en-US" altLang="zh-CN" sz="1200" b="0" i="0" dirty="0">
                <a:solidFill>
                  <a:srgbClr val="0070C0"/>
                </a:solidFill>
              </a:rPr>
              <a:t>external output) </a:t>
            </a:r>
          </a:p>
          <a:p>
            <a:pPr algn="l">
              <a:spcBef>
                <a:spcPts val="840"/>
              </a:spcBef>
            </a:pPr>
            <a:r>
              <a:rPr lang="zh-CN" altLang="en-US" sz="1400" b="0" i="0" dirty="0">
                <a:solidFill>
                  <a:srgbClr val="0070C0"/>
                </a:solidFill>
              </a:rPr>
              <a:t>外部查询数 </a:t>
            </a:r>
            <a:r>
              <a:rPr lang="en-US" altLang="zh-CN" sz="1200" b="0" i="0" dirty="0">
                <a:solidFill>
                  <a:srgbClr val="0070C0"/>
                </a:solidFill>
              </a:rPr>
              <a:t>(EQ</a:t>
            </a:r>
            <a:r>
              <a:rPr lang="zh-CN" altLang="en-US" sz="1200" b="0" i="0" dirty="0">
                <a:solidFill>
                  <a:srgbClr val="0070C0"/>
                </a:solidFill>
              </a:rPr>
              <a:t>：</a:t>
            </a:r>
            <a:r>
              <a:rPr lang="en-US" altLang="zh-CN" sz="1200" b="0" i="0" dirty="0">
                <a:solidFill>
                  <a:srgbClr val="0070C0"/>
                </a:solidFill>
              </a:rPr>
              <a:t>external query) </a:t>
            </a:r>
          </a:p>
          <a:p>
            <a:pPr algn="l">
              <a:spcBef>
                <a:spcPts val="840"/>
              </a:spcBef>
            </a:pPr>
            <a:r>
              <a:rPr lang="zh-CN" altLang="en-US" sz="1400" b="0" i="0" dirty="0"/>
              <a:t>内部逻辑文件 </a:t>
            </a:r>
            <a:r>
              <a:rPr lang="en-US" altLang="zh-CN" sz="1200" b="0" i="0" dirty="0"/>
              <a:t>(ILF</a:t>
            </a:r>
            <a:r>
              <a:rPr lang="zh-CN" altLang="en-US" sz="1200" b="0" i="0" dirty="0"/>
              <a:t>：</a:t>
            </a:r>
            <a:r>
              <a:rPr lang="en-US" altLang="zh-CN" sz="1200" b="0" i="0" dirty="0"/>
              <a:t>internal logical file) </a:t>
            </a:r>
          </a:p>
          <a:p>
            <a:pPr algn="l">
              <a:spcBef>
                <a:spcPts val="840"/>
              </a:spcBef>
            </a:pPr>
            <a:r>
              <a:rPr lang="zh-CN" altLang="en-US" sz="1400" b="0" i="0" dirty="0"/>
              <a:t>外部接口文件 </a:t>
            </a:r>
            <a:r>
              <a:rPr lang="en-US" altLang="zh-CN" sz="1200" b="0" i="0" dirty="0"/>
              <a:t>(EIF</a:t>
            </a:r>
            <a:r>
              <a:rPr lang="zh-CN" altLang="en-US" sz="1200" b="0" i="0" dirty="0"/>
              <a:t>：</a:t>
            </a:r>
            <a:r>
              <a:rPr lang="en-US" altLang="zh-CN" sz="1200" b="0" i="0" dirty="0"/>
              <a:t>external interface file) </a:t>
            </a:r>
            <a:endParaRPr lang="zh-CN" altLang="en-US" sz="1400" i="0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重点学习内容，可以通过留实操作业或提问的方式，巩固学习成果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10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每课</a:t>
            </a:r>
            <a:r>
              <a:rPr lang="zh-CN" altLang="en-US" sz="12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结束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时使用“以上是本节课的内容”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这一章讲到这里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67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626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8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B86B0787-7496-8B4A-B002-0AB46FE92794}" type="slidenum">
              <a:rPr kumimoji="0" lang="en-US" altLang="zh-CN" sz="1200"/>
              <a:pPr/>
              <a:t>22</a:t>
            </a:fld>
            <a:endParaRPr kumimoji="0" lang="en-US" altLang="zh-CN" sz="120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dirty="0">
                <a:latin typeface="Calibri" charset="0"/>
                <a:ea typeface="宋体" charset="0"/>
              </a:rPr>
              <a:t>整体</a:t>
            </a:r>
            <a:r>
              <a:rPr lang="zh-CN" altLang="en-US" dirty="0">
                <a:solidFill>
                  <a:srgbClr val="FF6600"/>
                </a:solidFill>
              </a:rPr>
              <a:t>业务流程、输入</a:t>
            </a:r>
            <a:r>
              <a:rPr lang="en-US" altLang="zh-CN" dirty="0">
                <a:solidFill>
                  <a:srgbClr val="FF6600"/>
                </a:solidFill>
              </a:rPr>
              <a:t>/</a:t>
            </a:r>
            <a:r>
              <a:rPr lang="zh-CN" altLang="en-US" dirty="0">
                <a:solidFill>
                  <a:srgbClr val="FF6600"/>
                </a:solidFill>
              </a:rPr>
              <a:t>输出数据、运行环境？</a:t>
            </a:r>
            <a:endParaRPr lang="en-US" altLang="zh-CN" dirty="0">
              <a:solidFill>
                <a:srgbClr val="FF6600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6600"/>
                </a:solidFill>
              </a:rPr>
              <a:t>整体状态：启动、</a:t>
            </a:r>
            <a:r>
              <a:rPr lang="en-US" altLang="zh-CN" dirty="0">
                <a:solidFill>
                  <a:srgbClr val="FF6600"/>
                </a:solidFill>
              </a:rPr>
              <a:t>…</a:t>
            </a:r>
            <a:r>
              <a:rPr lang="zh-CN" altLang="en-US" dirty="0">
                <a:solidFill>
                  <a:srgbClr val="FF6600"/>
                </a:solidFill>
              </a:rPr>
              <a:t>、结束，如何转化？</a:t>
            </a:r>
            <a:endParaRPr lang="en-US" altLang="zh-CN" dirty="0">
              <a:solidFill>
                <a:srgbClr val="FF6600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6600"/>
                </a:solidFill>
              </a:rPr>
              <a:t>关键事件触发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FF6600"/>
              </a:solidFill>
            </a:endParaRPr>
          </a:p>
          <a:p>
            <a:endParaRPr kumimoji="0" lang="zh-CN" altLang="en-US" dirty="0"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661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457AAA9-4DB2-C047-BD28-B006987C718C}" type="slidenum">
              <a:rPr kumimoji="0" lang="en-US" altLang="zh-CN" sz="1200"/>
              <a:pPr/>
              <a:t>23</a:t>
            </a:fld>
            <a:endParaRPr kumimoji="0" lang="en-US" altLang="zh-CN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0" lang="zh-CN" altLang="en-US" dirty="0">
                <a:latin typeface="Calibri" charset="0"/>
                <a:ea typeface="宋体" charset="0"/>
              </a:rPr>
              <a:t>可测试性</a:t>
            </a:r>
            <a:endParaRPr kumimoji="0" lang="en-US" altLang="zh-CN" dirty="0">
              <a:latin typeface="Calibri" charset="0"/>
              <a:ea typeface="宋体" charset="0"/>
            </a:endParaRPr>
          </a:p>
          <a:p>
            <a:endParaRPr kumimoji="0" lang="zh-CN" altLang="en-US" dirty="0"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33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业务场景 报表项  接口  数据  实践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i="0" dirty="0">
                <a:latin typeface="微软雅黑" pitchFamily="34" charset="-122"/>
                <a:ea typeface="微软雅黑" pitchFamily="34" charset="-122"/>
              </a:rPr>
              <a:t>质量、速度、便利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297A3-37BD-8549-87CC-C7BC93A774B6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939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B86B0787-7496-8B4A-B002-0AB46FE92794}" type="slidenum">
              <a:rPr kumimoji="0" lang="en-US" altLang="zh-CN" sz="1200"/>
              <a:pPr/>
              <a:t>25</a:t>
            </a:fld>
            <a:endParaRPr kumimoji="0" lang="en-US" altLang="zh-CN" sz="120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dirty="0">
                <a:latin typeface="Calibri" charset="0"/>
                <a:ea typeface="宋体" charset="0"/>
              </a:rPr>
              <a:t>整体</a:t>
            </a:r>
            <a:r>
              <a:rPr lang="zh-CN" altLang="en-US" dirty="0">
                <a:solidFill>
                  <a:srgbClr val="FF6600"/>
                </a:solidFill>
              </a:rPr>
              <a:t>业务流程、输入</a:t>
            </a:r>
            <a:r>
              <a:rPr lang="en-US" altLang="zh-CN" dirty="0">
                <a:solidFill>
                  <a:srgbClr val="FF6600"/>
                </a:solidFill>
              </a:rPr>
              <a:t>/</a:t>
            </a:r>
            <a:r>
              <a:rPr lang="zh-CN" altLang="en-US" dirty="0">
                <a:solidFill>
                  <a:srgbClr val="FF6600"/>
                </a:solidFill>
              </a:rPr>
              <a:t>输出数据、运行环境？</a:t>
            </a:r>
            <a:endParaRPr lang="en-US" altLang="zh-CN" dirty="0">
              <a:solidFill>
                <a:srgbClr val="FF6600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6600"/>
                </a:solidFill>
              </a:rPr>
              <a:t>整体状态：启动、</a:t>
            </a:r>
            <a:r>
              <a:rPr lang="en-US" altLang="zh-CN" dirty="0">
                <a:solidFill>
                  <a:srgbClr val="FF6600"/>
                </a:solidFill>
              </a:rPr>
              <a:t>…</a:t>
            </a:r>
            <a:r>
              <a:rPr lang="zh-CN" altLang="en-US" dirty="0">
                <a:solidFill>
                  <a:srgbClr val="FF6600"/>
                </a:solidFill>
              </a:rPr>
              <a:t>、结束，如何转化？</a:t>
            </a:r>
            <a:endParaRPr lang="en-US" altLang="zh-CN" dirty="0">
              <a:solidFill>
                <a:srgbClr val="FF6600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6600"/>
                </a:solidFill>
              </a:rPr>
              <a:t>关键事件触发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FF6600"/>
              </a:solidFill>
            </a:endParaRPr>
          </a:p>
          <a:p>
            <a:endParaRPr kumimoji="0" lang="zh-CN" altLang="en-US" dirty="0"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216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74638" y="406400"/>
            <a:ext cx="7407276" cy="41671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4988"/>
            <a:ext cx="5486400" cy="4113212"/>
          </a:xfr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16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1AA72A-FE2F-1F7F-B206-0A8214FA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2308"/>
          <a:stretch/>
        </p:blipFill>
        <p:spPr>
          <a:xfrm>
            <a:off x="-2" y="6976"/>
            <a:ext cx="9144002" cy="5136524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628650" y="3333947"/>
            <a:ext cx="78867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628650" y="2092075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8" name="组合 10"/>
          <p:cNvGrpSpPr/>
          <p:nvPr userDrawn="1"/>
        </p:nvGrpSpPr>
        <p:grpSpPr>
          <a:xfrm>
            <a:off x="628651" y="1905306"/>
            <a:ext cx="4936937" cy="1363896"/>
            <a:chOff x="2666198" y="2543397"/>
            <a:chExt cx="7199697" cy="1316333"/>
          </a:xfrm>
        </p:grpSpPr>
        <p:cxnSp>
          <p:nvCxnSpPr>
            <p:cNvPr id="9" name="直线连接符 8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628650" y="4357416"/>
            <a:ext cx="7886700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7E0749-825C-807E-623C-309EBA421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企业服务VI系统-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73"/>
            <a:ext cx="9144000" cy="5200855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2485330" y="1907549"/>
            <a:ext cx="4173344" cy="1338513"/>
            <a:chOff x="2666197" y="2543397"/>
            <a:chExt cx="7199698" cy="1784684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7" y="4328081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8"/>
          <p:cNvSpPr>
            <a:spLocks noGrp="1"/>
          </p:cNvSpPr>
          <p:nvPr>
            <p:ph type="title"/>
          </p:nvPr>
        </p:nvSpPr>
        <p:spPr>
          <a:xfrm>
            <a:off x="688206" y="2074664"/>
            <a:ext cx="7886700" cy="99417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65548" y="-62094"/>
            <a:ext cx="9209548" cy="5205594"/>
          </a:xfrm>
          <a:prstGeom prst="rect">
            <a:avLst/>
          </a:prstGeom>
          <a:solidFill>
            <a:srgbClr val="202B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389965" y="3455341"/>
            <a:ext cx="8125385" cy="5329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n>
                  <a:noFill/>
                </a:ln>
                <a:solidFill>
                  <a:srgbClr val="FFE1A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389965" y="2092075"/>
            <a:ext cx="8125385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389965" y="4357416"/>
            <a:ext cx="8125385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pic>
        <p:nvPicPr>
          <p:cNvPr id="11" name="图片 10" descr="方块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91" y="516282"/>
            <a:ext cx="6887024" cy="414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7" name="图片 6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4314"/>
            <a:ext cx="9144000" cy="9076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275" y="2124075"/>
            <a:ext cx="7029450" cy="895350"/>
          </a:xfrm>
          <a:prstGeom prst="rect">
            <a:avLst/>
          </a:prstGeom>
        </p:spPr>
      </p:pic>
      <p:sp>
        <p:nvSpPr>
          <p:cNvPr id="27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7275" y="1146724"/>
            <a:ext cx="6524474" cy="1954701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FA967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02B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2900" indent="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None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2pPr>
            <a:lvl3pPr marL="8572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3pPr>
            <a:lvl4pPr marL="12001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4pPr>
            <a:lvl5pPr marL="15430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86810" y="357173"/>
            <a:ext cx="1058582" cy="341703"/>
            <a:chOff x="-86810" y="357173"/>
            <a:chExt cx="1058582" cy="341703"/>
          </a:xfrm>
        </p:grpSpPr>
        <p:sp>
          <p:nvSpPr>
            <p:cNvPr id="32" name="圆角矩形 31"/>
            <p:cNvSpPr/>
            <p:nvPr userDrawn="1"/>
          </p:nvSpPr>
          <p:spPr>
            <a:xfrm>
              <a:off x="-86810" y="357173"/>
              <a:ext cx="742758" cy="341703"/>
            </a:xfrm>
            <a:prstGeom prst="roundRect">
              <a:avLst>
                <a:gd name="adj" fmla="val 10047"/>
              </a:avLst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1D242E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3" name="燕尾形 32"/>
            <p:cNvSpPr/>
            <p:nvPr userDrawn="1"/>
          </p:nvSpPr>
          <p:spPr>
            <a:xfrm>
              <a:off x="709555" y="357173"/>
              <a:ext cx="262217" cy="341703"/>
            </a:xfrm>
            <a:prstGeom prst="chevron">
              <a:avLst/>
            </a:prstGeom>
            <a:solidFill>
              <a:srgbClr val="CFA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4" name="燕尾形 33"/>
            <p:cNvSpPr/>
            <p:nvPr userDrawn="1"/>
          </p:nvSpPr>
          <p:spPr>
            <a:xfrm>
              <a:off x="524839" y="357173"/>
              <a:ext cx="262217" cy="341703"/>
            </a:xfrm>
            <a:prstGeom prst="chevron">
              <a:avLst/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FFC600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35" name="文本框 34"/>
          <p:cNvSpPr txBox="1"/>
          <p:nvPr userDrawn="1"/>
        </p:nvSpPr>
        <p:spPr>
          <a:xfrm>
            <a:off x="0" y="328930"/>
            <a:ext cx="786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" panose="020F0502020204030204" charset="-122"/>
              </a:rPr>
              <a:t>目录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C51939-329D-FAE7-273D-282F364113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10" y="4461938"/>
            <a:ext cx="1417284" cy="472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9EF5C-CB56-40EE-620D-C8B40FB83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3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73460"/>
            <a:ext cx="9144000" cy="11715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075B709-553C-2F31-0AC6-3CD7BEB5F72A}"/>
              </a:ext>
            </a:extLst>
          </p:cNvPr>
          <p:cNvSpPr/>
          <p:nvPr userDrawn="1"/>
        </p:nvSpPr>
        <p:spPr>
          <a:xfrm>
            <a:off x="0" y="4961614"/>
            <a:ext cx="9144000" cy="18188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 descr="形状 3.png">
            <a:extLst>
              <a:ext uri="{FF2B5EF4-FFF2-40B4-BE49-F238E27FC236}">
                <a16:creationId xmlns:a16="http://schemas.microsoft.com/office/drawing/2014/main" id="{392AD8B5-C0BE-D767-84D9-E93FB6F132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38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83A833-E148-B64F-D7B3-8453CEFD81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07" y="105693"/>
            <a:ext cx="1417284" cy="4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23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8">
            <a:extLst>
              <a:ext uri="{FF2B5EF4-FFF2-40B4-BE49-F238E27FC236}">
                <a16:creationId xmlns:a16="http://schemas.microsoft.com/office/drawing/2014/main" id="{3B501795-433E-8B6A-2678-C4A65945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FE2A74DA-7803-DD36-8E9F-767AD192F453}"/>
              </a:ext>
            </a:extLst>
          </p:cNvPr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763E8E73-7E31-1400-F678-F930BD3475CC}"/>
                </a:ext>
              </a:extLst>
            </p:cNvPr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8" name="燕尾形 7">
              <a:extLst>
                <a:ext uri="{FF2B5EF4-FFF2-40B4-BE49-F238E27FC236}">
                  <a16:creationId xmlns:a16="http://schemas.microsoft.com/office/drawing/2014/main" id="{D5F9681F-6E99-C779-75ED-01642A8BCA65}"/>
                </a:ext>
              </a:extLst>
            </p:cNvPr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9" name="燕尾形 8">
              <a:extLst>
                <a:ext uri="{FF2B5EF4-FFF2-40B4-BE49-F238E27FC236}">
                  <a16:creationId xmlns:a16="http://schemas.microsoft.com/office/drawing/2014/main" id="{CFA03883-F7C4-9082-DB0C-05D461B830D2}"/>
                </a:ext>
              </a:extLst>
            </p:cNvPr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0" name="文本占位符 26">
            <a:extLst>
              <a:ext uri="{FF2B5EF4-FFF2-40B4-BE49-F238E27FC236}">
                <a16:creationId xmlns:a16="http://schemas.microsoft.com/office/drawing/2014/main" id="{4A708B71-2A16-8A0B-D21B-A2D7BBA975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E10E6A-4EE3-F1E3-9796-D62E416B5BC9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8B43CF-DE05-C6DB-C3AF-858CB8A2C5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2C9FE8B-2EE0-9AD5-EB26-FE2F33DF04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908948"/>
            <a:ext cx="9144000" cy="20121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D27094D-FE74-4D01-A432-3D2227A9A01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529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65EFE0A-B425-5D4C-B2B5-64972D2E3B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4598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0" y="4908948"/>
            <a:ext cx="9144000" cy="2012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BE2DA07-CE19-4C9B-A0EC-06D3955056C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5" name="标题 18">
            <a:extLst>
              <a:ext uri="{FF2B5EF4-FFF2-40B4-BE49-F238E27FC236}">
                <a16:creationId xmlns:a16="http://schemas.microsoft.com/office/drawing/2014/main" id="{BC653964-B27B-5D55-2888-123DCEF7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8" y="280792"/>
            <a:ext cx="7357005" cy="523875"/>
          </a:xfr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6" name="组合 19">
            <a:extLst>
              <a:ext uri="{FF2B5EF4-FFF2-40B4-BE49-F238E27FC236}">
                <a16:creationId xmlns:a16="http://schemas.microsoft.com/office/drawing/2014/main" id="{06DEC1DD-71FA-0879-5B19-99757B7FAD42}"/>
              </a:ext>
            </a:extLst>
          </p:cNvPr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629C1597-78DB-0C24-33AB-69FD1937B675}"/>
                </a:ext>
              </a:extLst>
            </p:cNvPr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8" name="燕尾形 17">
              <a:extLst>
                <a:ext uri="{FF2B5EF4-FFF2-40B4-BE49-F238E27FC236}">
                  <a16:creationId xmlns:a16="http://schemas.microsoft.com/office/drawing/2014/main" id="{3404FDEA-1426-1669-D727-668FE30C1990}"/>
                </a:ext>
              </a:extLst>
            </p:cNvPr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9" name="燕尾形 18">
              <a:extLst>
                <a:ext uri="{FF2B5EF4-FFF2-40B4-BE49-F238E27FC236}">
                  <a16:creationId xmlns:a16="http://schemas.microsoft.com/office/drawing/2014/main" id="{E88921BB-B82E-E706-1419-9F0067267CC9}"/>
                </a:ext>
              </a:extLst>
            </p:cNvPr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20" name="文本占位符 26">
            <a:extLst>
              <a:ext uri="{FF2B5EF4-FFF2-40B4-BE49-F238E27FC236}">
                <a16:creationId xmlns:a16="http://schemas.microsoft.com/office/drawing/2014/main" id="{CE22F9DF-660D-F9A4-066E-E4F55186B5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038" y="1278636"/>
            <a:ext cx="7128035" cy="2233865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93C7ADF-25D4-F38E-95CB-0A24DF6316FB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44543A7-8EC1-BEBA-041D-80CEA1CB68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31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3995" y="185275"/>
            <a:ext cx="5206117" cy="720060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200151"/>
            <a:ext cx="3810000" cy="339804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200151"/>
            <a:ext cx="3810000" cy="339804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468630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fld id="{211DE148-697E-4388-B8C4-67A339112EE5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5" name="组合 19">
            <a:extLst>
              <a:ext uri="{FF2B5EF4-FFF2-40B4-BE49-F238E27FC236}">
                <a16:creationId xmlns:a16="http://schemas.microsoft.com/office/drawing/2014/main" id="{1D81268A-4D92-81CF-7282-7802E96E712A}"/>
              </a:ext>
            </a:extLst>
          </p:cNvPr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C6BDB181-5657-7FB2-46E8-3CA34B345202}"/>
                </a:ext>
              </a:extLst>
            </p:cNvPr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8" name="燕尾形 7">
              <a:extLst>
                <a:ext uri="{FF2B5EF4-FFF2-40B4-BE49-F238E27FC236}">
                  <a16:creationId xmlns:a16="http://schemas.microsoft.com/office/drawing/2014/main" id="{D39DC9E0-E771-E787-BEC5-907E49968451}"/>
                </a:ext>
              </a:extLst>
            </p:cNvPr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9" name="燕尾形 8">
              <a:extLst>
                <a:ext uri="{FF2B5EF4-FFF2-40B4-BE49-F238E27FC236}">
                  <a16:creationId xmlns:a16="http://schemas.microsoft.com/office/drawing/2014/main" id="{F500FAAE-6D39-B6F1-0A90-058D7BE4656E}"/>
                </a:ext>
              </a:extLst>
            </p:cNvPr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543EC49-C139-C0B9-C9A4-C9D56A94FC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580150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8" name="矩形 17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77AB5A-2027-948E-5659-35FA3C398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6094807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180E710-DC63-F434-40DE-0236564519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816111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9EF5C-CB56-40EE-620D-C8B40FB83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2124074"/>
            <a:ext cx="9144000" cy="886279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15004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5" name="组 4"/>
          <p:cNvGrpSpPr/>
          <p:nvPr userDrawn="1"/>
        </p:nvGrpSpPr>
        <p:grpSpPr>
          <a:xfrm>
            <a:off x="-240" y="2307068"/>
            <a:ext cx="9149737" cy="529364"/>
            <a:chOff x="-240" y="2284885"/>
            <a:chExt cx="9149737" cy="529364"/>
          </a:xfrm>
        </p:grpSpPr>
        <p:grpSp>
          <p:nvGrpSpPr>
            <p:cNvPr id="3" name="组 2"/>
            <p:cNvGrpSpPr/>
            <p:nvPr userDrawn="1"/>
          </p:nvGrpSpPr>
          <p:grpSpPr>
            <a:xfrm>
              <a:off x="-240" y="2284885"/>
              <a:ext cx="263291" cy="529364"/>
              <a:chOff x="-240" y="2284885"/>
              <a:chExt cx="263291" cy="529364"/>
            </a:xfrm>
          </p:grpSpPr>
          <p:sp>
            <p:nvSpPr>
              <p:cNvPr id="13" name="五边形 12"/>
              <p:cNvSpPr/>
              <p:nvPr userDrawn="1"/>
            </p:nvSpPr>
            <p:spPr>
              <a:xfrm>
                <a:off x="-240" y="2284885"/>
                <a:ext cx="263291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" name="五边形 1"/>
              <p:cNvSpPr/>
              <p:nvPr userDrawn="1"/>
            </p:nvSpPr>
            <p:spPr>
              <a:xfrm>
                <a:off x="-240" y="2384919"/>
                <a:ext cx="163782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kumimoji="1"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  <p:grpSp>
          <p:nvGrpSpPr>
            <p:cNvPr id="4" name="组 3"/>
            <p:cNvGrpSpPr/>
            <p:nvPr userDrawn="1"/>
          </p:nvGrpSpPr>
          <p:grpSpPr>
            <a:xfrm>
              <a:off x="8890573" y="2284885"/>
              <a:ext cx="258924" cy="529364"/>
              <a:chOff x="8890573" y="2284885"/>
              <a:chExt cx="258924" cy="529364"/>
            </a:xfrm>
          </p:grpSpPr>
          <p:sp>
            <p:nvSpPr>
              <p:cNvPr id="18" name="五边形 17"/>
              <p:cNvSpPr/>
              <p:nvPr userDrawn="1"/>
            </p:nvSpPr>
            <p:spPr>
              <a:xfrm flipH="1">
                <a:off x="8890573" y="2284885"/>
                <a:ext cx="258924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0" name="五边形 19"/>
              <p:cNvSpPr/>
              <p:nvPr userDrawn="1"/>
            </p:nvSpPr>
            <p:spPr>
              <a:xfrm flipH="1">
                <a:off x="8988431" y="2384919"/>
                <a:ext cx="161066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9C152E-C22C-B6CC-FB0A-FBCC5CB1A9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42C5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8" name="图片 7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5824"/>
            <a:ext cx="9144000" cy="9076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D092D88-14E1-CBCB-42A3-ACAEF467D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79" y="4536170"/>
            <a:ext cx="1417284" cy="472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3" name="圆角矩形 2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</a:t>
            </a:r>
          </a:p>
        </p:txBody>
      </p:sp>
      <p:sp>
        <p:nvSpPr>
          <p:cNvPr id="4" name="圆角矩形 3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 descr="32303038313139313b32303038313039333bb5e7c4d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" y="395605"/>
            <a:ext cx="264795" cy="264795"/>
          </a:xfrm>
          <a:prstGeom prst="rect">
            <a:avLst/>
          </a:prstGeom>
        </p:spPr>
      </p:pic>
      <p:sp>
        <p:nvSpPr>
          <p:cNvPr id="9" name="流程图: 内部贮存 8"/>
          <p:cNvSpPr/>
          <p:nvPr userDrawn="1"/>
        </p:nvSpPr>
        <p:spPr>
          <a:xfrm>
            <a:off x="127000" y="450215"/>
            <a:ext cx="167640" cy="7620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C06AE3-40B3-E8B3-FA9C-9A6C00352A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践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4" name="图片 3" descr="303b32303039333133313bb7c5b4f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05" y="381000"/>
            <a:ext cx="318135" cy="3181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4D81FDB-2A3A-FEBF-FBCB-1476EFCE83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50FE2DA-FC21-1153-37CB-A85DDF4FCDE8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AF61D3-9126-B777-AD57-0E71CCC8CA5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__1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DAB903-112D-32B5-A8C7-017A1E0A0C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" y="-29046"/>
            <a:ext cx="9144001" cy="4267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7981" y="693903"/>
            <a:ext cx="7128035" cy="895350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solidFill>
                  <a:schemeClr val="accent2">
                    <a:lumMod val="75000"/>
                  </a:schemeClr>
                </a:solidFill>
              </a:rPr>
              <a:t>第</a:t>
            </a:r>
            <a:r>
              <a:rPr lang="en-US" altLang="zh-CN" sz="48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sz="4800" b="1" dirty="0">
                <a:solidFill>
                  <a:schemeClr val="accent2">
                    <a:lumMod val="75000"/>
                  </a:schemeClr>
                </a:solidFill>
              </a:rPr>
              <a:t>篇 软件测试项目实践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7DAE9D-C23C-8AF3-CD02-A57EE72DB6C2}"/>
              </a:ext>
            </a:extLst>
          </p:cNvPr>
          <p:cNvSpPr txBox="1"/>
          <p:nvPr/>
        </p:nvSpPr>
        <p:spPr>
          <a:xfrm>
            <a:off x="2839735" y="1776692"/>
            <a:ext cx="4207107" cy="2346220"/>
          </a:xfrm>
          <a:prstGeom prst="rect">
            <a:avLst/>
          </a:prstGeom>
          <a:solidFill>
            <a:srgbClr val="FFFF00">
              <a:alpha val="54118"/>
            </a:srgbClr>
          </a:solidFill>
        </p:spPr>
        <p:txBody>
          <a:bodyPr wrap="square">
            <a:spAutoFit/>
          </a:bodyPr>
          <a:lstStyle/>
          <a:p>
            <a:pPr marL="9525">
              <a:lnSpc>
                <a:spcPct val="150000"/>
              </a:lnSpc>
            </a:pP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章 测试需求分析与测试计划</a:t>
            </a:r>
          </a:p>
          <a:p>
            <a:pPr marL="9525">
              <a:lnSpc>
                <a:spcPct val="150000"/>
              </a:lnSpc>
            </a:pP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11</a:t>
            </a: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章 设计和维护测试用例</a:t>
            </a:r>
          </a:p>
          <a:p>
            <a:pPr marL="9525">
              <a:lnSpc>
                <a:spcPct val="150000"/>
              </a:lnSpc>
            </a:pP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12</a:t>
            </a: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章 部署测试基础设施</a:t>
            </a:r>
          </a:p>
          <a:p>
            <a:pPr marL="9525">
              <a:lnSpc>
                <a:spcPct val="150000"/>
              </a:lnSpc>
            </a:pP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13</a:t>
            </a: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章 测试执行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、缺陷</a:t>
            </a: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报告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与跟踪</a:t>
            </a:r>
            <a:endParaRPr lang="zh-CN" altLang="zh-CN" sz="2000" dirty="0">
              <a:solidFill>
                <a:schemeClr val="accent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9525">
              <a:lnSpc>
                <a:spcPct val="150000"/>
              </a:lnSpc>
            </a:pP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14</a:t>
            </a: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章 软件测试展望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83A941-4DF4-FE8F-78EA-1B3A121CA0FE}"/>
              </a:ext>
            </a:extLst>
          </p:cNvPr>
          <p:cNvSpPr txBox="1"/>
          <p:nvPr/>
        </p:nvSpPr>
        <p:spPr>
          <a:xfrm>
            <a:off x="170415" y="4525395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</a:p>
        </p:txBody>
      </p:sp>
    </p:spTree>
    <p:extLst>
      <p:ext uri="{BB962C8B-B14F-4D97-AF65-F5344CB8AC3E}">
        <p14:creationId xmlns:p14="http://schemas.microsoft.com/office/powerpoint/2010/main" val="32319206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1BD9-AC01-C983-3ED5-B3B24D6D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如何确定</a:t>
            </a:r>
            <a:r>
              <a:rPr kumimoji="1" lang="zh-CN" altLang="de-DE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目标？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52002E-C407-653F-6C67-CDAC015EA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8811" y="1059976"/>
            <a:ext cx="7128035" cy="1792555"/>
          </a:xfrm>
        </p:spPr>
        <p:txBody>
          <a:bodyPr/>
          <a:lstStyle/>
          <a:p>
            <a:pPr marL="495300" indent="-4953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1800" dirty="0">
                <a:latin typeface="宋体"/>
                <a:ea typeface="宋体"/>
                <a:cs typeface="宋体"/>
              </a:rPr>
              <a:t>哪些业务改动，会影响哪些已有业务？</a:t>
            </a:r>
            <a:endParaRPr lang="en-US" altLang="zh-CN" sz="1800" dirty="0">
              <a:latin typeface="宋体"/>
              <a:ea typeface="宋体"/>
              <a:cs typeface="宋体"/>
            </a:endParaRPr>
          </a:p>
          <a:p>
            <a:pPr marL="495300" indent="-4953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1800" dirty="0">
                <a:latin typeface="宋体"/>
                <a:ea typeface="宋体"/>
                <a:cs typeface="宋体"/>
              </a:rPr>
              <a:t>系统改动会影响哪些系统功能和非功能特性？</a:t>
            </a:r>
            <a:endParaRPr lang="en-US" altLang="zh-CN" sz="1800" dirty="0">
              <a:latin typeface="宋体"/>
              <a:ea typeface="宋体"/>
              <a:cs typeface="宋体"/>
            </a:endParaRPr>
          </a:p>
          <a:p>
            <a:pPr marL="495300" indent="-4953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1800" dirty="0">
                <a:latin typeface="宋体"/>
                <a:ea typeface="宋体"/>
                <a:cs typeface="宋体"/>
              </a:rPr>
              <a:t>测试覆盖率：新业务</a:t>
            </a:r>
            <a:r>
              <a:rPr lang="en-US" altLang="zh-CN" sz="1800" dirty="0">
                <a:latin typeface="宋体"/>
                <a:ea typeface="宋体"/>
                <a:cs typeface="宋体"/>
              </a:rPr>
              <a:t>/</a:t>
            </a:r>
            <a:r>
              <a:rPr lang="zh-CN" altLang="en-US" sz="1800" dirty="0">
                <a:latin typeface="宋体"/>
                <a:ea typeface="宋体"/>
                <a:cs typeface="宋体"/>
              </a:rPr>
              <a:t>功能？已有业务/功能呢</a:t>
            </a:r>
            <a:r>
              <a:rPr lang="en-US" altLang="zh-CN" sz="1800" dirty="0">
                <a:latin typeface="宋体"/>
                <a:ea typeface="宋体"/>
                <a:cs typeface="宋体"/>
              </a:rPr>
              <a:t>?</a:t>
            </a:r>
          </a:p>
          <a:p>
            <a:pPr marL="495300" indent="-4953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1800" dirty="0">
                <a:latin typeface="宋体"/>
                <a:ea typeface="宋体"/>
                <a:cs typeface="宋体"/>
              </a:rPr>
              <a:t>如何最大程度提高测试效率？</a:t>
            </a:r>
            <a:endParaRPr lang="en-US" altLang="zh-CN" sz="1800" dirty="0">
              <a:latin typeface="宋体"/>
              <a:ea typeface="宋体"/>
              <a:cs typeface="宋体"/>
            </a:endParaRPr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309197A6-4EB2-C01E-096C-FE81F9304007}"/>
              </a:ext>
            </a:extLst>
          </p:cNvPr>
          <p:cNvSpPr/>
          <p:nvPr/>
        </p:nvSpPr>
        <p:spPr bwMode="gray">
          <a:xfrm>
            <a:off x="4220961" y="2773018"/>
            <a:ext cx="702078" cy="921352"/>
          </a:xfrm>
          <a:prstGeom prst="downArrow">
            <a:avLst/>
          </a:prstGeom>
          <a:gradFill flip="none" rotWithShape="1">
            <a:gsLst>
              <a:gs pos="0">
                <a:srgbClr val="F9D8EA"/>
              </a:gs>
              <a:gs pos="100000">
                <a:schemeClr val="bg1"/>
              </a:gs>
            </a:gsLst>
            <a:lin ang="16200000" scaled="0"/>
            <a:tileRect/>
          </a:gradFill>
          <a:ln w="12700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6A6887-C931-7EE7-2D87-A57AC4FC7DCB}"/>
              </a:ext>
            </a:extLst>
          </p:cNvPr>
          <p:cNvSpPr txBox="1">
            <a:spLocks noChangeArrowheads="1"/>
          </p:cNvSpPr>
          <p:nvPr/>
        </p:nvSpPr>
        <p:spPr>
          <a:xfrm>
            <a:off x="2168733" y="3773883"/>
            <a:ext cx="4806534" cy="7584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sz="2800" b="1" i="0" kern="12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3C8C93"/>
                </a:solidFill>
                <a:latin typeface="Arial" charset="0"/>
                <a:ea typeface="宋体" charset="0"/>
              </a:rPr>
              <a:t>产品质量要求、业务功能关系分析、测试范围分析、测试策略和方法选择</a:t>
            </a:r>
          </a:p>
        </p:txBody>
      </p:sp>
    </p:spTree>
    <p:extLst>
      <p:ext uri="{BB962C8B-B14F-4D97-AF65-F5344CB8AC3E}">
        <p14:creationId xmlns:p14="http://schemas.microsoft.com/office/powerpoint/2010/main" val="26154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A9BFB-2A6C-4D7A-23E9-FDA669BC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测试进入的准则</a:t>
            </a:r>
            <a:endParaRPr kumimoji="1"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DCA583-ACE0-2E6F-DBF5-1EE100E14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74" y="1007250"/>
            <a:ext cx="4348522" cy="285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清楚了解项目的整体计划框架；</a:t>
            </a: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完成需求规格说明书评审；</a:t>
            </a: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技术知识或业务知识的储备；</a:t>
            </a: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标准环境</a:t>
            </a: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技术设计文档；</a:t>
            </a: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足够的资源；</a:t>
            </a: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人员组织结构及其责任已确定。</a:t>
            </a:r>
          </a:p>
        </p:txBody>
      </p:sp>
    </p:spTree>
    <p:extLst>
      <p:ext uri="{BB962C8B-B14F-4D97-AF65-F5344CB8AC3E}">
        <p14:creationId xmlns:p14="http://schemas.microsoft.com/office/powerpoint/2010/main" val="343175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10.2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测试需求分析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03A4CB-7B58-2BE8-759D-2990B6A589B8}"/>
              </a:ext>
            </a:extLst>
          </p:cNvPr>
          <p:cNvSpPr/>
          <p:nvPr/>
        </p:nvSpPr>
        <p:spPr>
          <a:xfrm>
            <a:off x="3189648" y="3085238"/>
            <a:ext cx="3996444" cy="1644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10.2.1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测试需求分析方法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10.2.2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测试需求分析技术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10.2.3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功能测试范围分析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10.2.4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 非功能性的系统测试需求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7000311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44D40-1D69-FE20-78A8-FB817A38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测试分析是基础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7A89C24-48B6-4F72-827B-F820FD0E5F3C}"/>
              </a:ext>
            </a:extLst>
          </p:cNvPr>
          <p:cNvGrpSpPr/>
          <p:nvPr/>
        </p:nvGrpSpPr>
        <p:grpSpPr>
          <a:xfrm>
            <a:off x="1590868" y="1035834"/>
            <a:ext cx="3559817" cy="3611514"/>
            <a:chOff x="436960" y="1587876"/>
            <a:chExt cx="3446208" cy="401279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2A936F8-F0C9-EBFD-35D3-B4DC945190AE}"/>
                </a:ext>
              </a:extLst>
            </p:cNvPr>
            <p:cNvGrpSpPr/>
            <p:nvPr/>
          </p:nvGrpSpPr>
          <p:grpSpPr>
            <a:xfrm>
              <a:off x="436960" y="1587876"/>
              <a:ext cx="3446208" cy="4012793"/>
              <a:chOff x="390686" y="1557994"/>
              <a:chExt cx="3446208" cy="4012793"/>
            </a:xfrm>
          </p:grpSpPr>
          <p:sp>
            <p:nvSpPr>
              <p:cNvPr id="10" name="等腰三角形 58">
                <a:extLst>
                  <a:ext uri="{FF2B5EF4-FFF2-40B4-BE49-F238E27FC236}">
                    <a16:creationId xmlns:a16="http://schemas.microsoft.com/office/drawing/2014/main" id="{9D8E8C0C-8DD9-3312-F7AF-CE0BA9138CCF}"/>
                  </a:ext>
                </a:extLst>
              </p:cNvPr>
              <p:cNvSpPr/>
              <p:nvPr/>
            </p:nvSpPr>
            <p:spPr>
              <a:xfrm>
                <a:off x="1645464" y="1557994"/>
                <a:ext cx="941085" cy="1173009"/>
              </a:xfrm>
              <a:prstGeom prst="triangle">
                <a:avLst>
                  <a:gd name="adj" fmla="val 4647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20"/>
              </a:p>
            </p:txBody>
          </p:sp>
          <p:sp>
            <p:nvSpPr>
              <p:cNvPr id="11" name="梯形 10">
                <a:extLst>
                  <a:ext uri="{FF2B5EF4-FFF2-40B4-BE49-F238E27FC236}">
                    <a16:creationId xmlns:a16="http://schemas.microsoft.com/office/drawing/2014/main" id="{E62CE39E-5A6B-9956-24FB-349F945A512A}"/>
                  </a:ext>
                </a:extLst>
              </p:cNvPr>
              <p:cNvSpPr/>
              <p:nvPr/>
            </p:nvSpPr>
            <p:spPr>
              <a:xfrm>
                <a:off x="1261364" y="2765029"/>
                <a:ext cx="1701618" cy="912568"/>
              </a:xfrm>
              <a:prstGeom prst="trapezoid">
                <a:avLst>
                  <a:gd name="adj" fmla="val 43925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20"/>
              </a:p>
            </p:txBody>
          </p:sp>
          <p:sp>
            <p:nvSpPr>
              <p:cNvPr id="12" name="梯形 11">
                <a:extLst>
                  <a:ext uri="{FF2B5EF4-FFF2-40B4-BE49-F238E27FC236}">
                    <a16:creationId xmlns:a16="http://schemas.microsoft.com/office/drawing/2014/main" id="{AD22BDE3-8A5B-F687-94C3-2E519AE18EA5}"/>
                  </a:ext>
                </a:extLst>
              </p:cNvPr>
              <p:cNvSpPr/>
              <p:nvPr/>
            </p:nvSpPr>
            <p:spPr>
              <a:xfrm>
                <a:off x="829857" y="3711624"/>
                <a:ext cx="2572297" cy="912568"/>
              </a:xfrm>
              <a:prstGeom prst="trapezoid">
                <a:avLst>
                  <a:gd name="adj" fmla="val 50474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20"/>
              </a:p>
            </p:txBody>
          </p:sp>
          <p:sp>
            <p:nvSpPr>
              <p:cNvPr id="13" name="梯形 12">
                <a:extLst>
                  <a:ext uri="{FF2B5EF4-FFF2-40B4-BE49-F238E27FC236}">
                    <a16:creationId xmlns:a16="http://schemas.microsoft.com/office/drawing/2014/main" id="{E07D5A41-B5BE-9C65-5C2A-2815BD6096FE}"/>
                  </a:ext>
                </a:extLst>
              </p:cNvPr>
              <p:cNvSpPr/>
              <p:nvPr/>
            </p:nvSpPr>
            <p:spPr>
              <a:xfrm>
                <a:off x="390686" y="4658219"/>
                <a:ext cx="3446208" cy="912568"/>
              </a:xfrm>
              <a:prstGeom prst="trapezoid">
                <a:avLst>
                  <a:gd name="adj" fmla="val 50474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2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8CF9444-0D6E-97DB-71B2-DC97E96D5FF5}"/>
                </a:ext>
              </a:extLst>
            </p:cNvPr>
            <p:cNvSpPr txBox="1"/>
            <p:nvPr/>
          </p:nvSpPr>
          <p:spPr>
            <a:xfrm>
              <a:off x="1307638" y="4917157"/>
              <a:ext cx="1547469" cy="394692"/>
            </a:xfrm>
            <a:prstGeom prst="rect">
              <a:avLst/>
            </a:prstGeom>
          </p:spPr>
          <p:txBody>
            <a:bodyPr vert="horz" wrap="none" lIns="82296" tIns="41148" rIns="82296" bIns="41148" rtlCol="0" anchor="t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测试分析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B666F81-0485-3944-A9A6-E9F1B9D8EA43}"/>
                </a:ext>
              </a:extLst>
            </p:cNvPr>
            <p:cNvSpPr txBox="1"/>
            <p:nvPr/>
          </p:nvSpPr>
          <p:spPr>
            <a:xfrm>
              <a:off x="1386330" y="4000327"/>
              <a:ext cx="1547469" cy="394692"/>
            </a:xfrm>
            <a:prstGeom prst="rect">
              <a:avLst/>
            </a:prstGeom>
          </p:spPr>
          <p:txBody>
            <a:bodyPr vert="horz" wrap="none" lIns="82296" tIns="41148" rIns="82296" bIns="41148" rtlCol="0" anchor="t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测试设计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F332985-8FBC-7554-706F-E5F458406978}"/>
                </a:ext>
              </a:extLst>
            </p:cNvPr>
            <p:cNvSpPr txBox="1"/>
            <p:nvPr/>
          </p:nvSpPr>
          <p:spPr>
            <a:xfrm>
              <a:off x="1767715" y="3132455"/>
              <a:ext cx="826074" cy="394692"/>
            </a:xfrm>
            <a:prstGeom prst="rect">
              <a:avLst/>
            </a:prstGeom>
          </p:spPr>
          <p:txBody>
            <a:bodyPr vert="horz" wrap="none" lIns="82296" tIns="41148" rIns="82296" bIns="41148" rtlCol="0" anchor="t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BE6006F-2801-1084-FDE9-EA22EB631A4A}"/>
                </a:ext>
              </a:extLst>
            </p:cNvPr>
            <p:cNvSpPr txBox="1"/>
            <p:nvPr/>
          </p:nvSpPr>
          <p:spPr>
            <a:xfrm>
              <a:off x="1942694" y="2014400"/>
              <a:ext cx="306757" cy="615822"/>
            </a:xfrm>
            <a:prstGeom prst="rect">
              <a:avLst/>
            </a:prstGeom>
          </p:spPr>
          <p:txBody>
            <a:bodyPr vert="horz" wrap="none" lIns="82296" tIns="41148" rIns="82296" bIns="41148" rtlCol="0" anchor="t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估</a:t>
              </a:r>
            </a:p>
          </p:txBody>
        </p:sp>
      </p:grpSp>
      <p:sp>
        <p:nvSpPr>
          <p:cNvPr id="14" name="AutoShape 116">
            <a:extLst>
              <a:ext uri="{FF2B5EF4-FFF2-40B4-BE49-F238E27FC236}">
                <a16:creationId xmlns:a16="http://schemas.microsoft.com/office/drawing/2014/main" id="{C18981B1-2E8F-DA0C-6A3B-68738E7ADF38}"/>
              </a:ext>
            </a:extLst>
          </p:cNvPr>
          <p:cNvSpPr>
            <a:spLocks noChangeArrowheads="1"/>
          </p:cNvSpPr>
          <p:nvPr/>
        </p:nvSpPr>
        <p:spPr bwMode="gray">
          <a:xfrm rot="10800000">
            <a:off x="1133219" y="1360681"/>
            <a:ext cx="388280" cy="3087265"/>
          </a:xfrm>
          <a:prstGeom prst="downArrow">
            <a:avLst>
              <a:gd name="adj1" fmla="val 37889"/>
              <a:gd name="adj2" fmla="val 120229"/>
            </a:avLst>
          </a:prstGeom>
          <a:gradFill flip="none" rotWithShape="1">
            <a:gsLst>
              <a:gs pos="0">
                <a:srgbClr val="0099CC">
                  <a:gamma/>
                  <a:tint val="57647"/>
                  <a:invGamma/>
                  <a:alpha val="32001"/>
                </a:srgbClr>
              </a:gs>
              <a:gs pos="100000">
                <a:srgbClr val="0099CC">
                  <a:alpha val="49001"/>
                </a:srgbClr>
              </a:gs>
            </a:gsLst>
            <a:lin ang="16200000" scaled="1"/>
            <a:tileRect/>
          </a:gradFill>
          <a:ln w="12700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 sz="162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3922BD3-A1B6-4421-981C-4AB228388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67" y="1849049"/>
            <a:ext cx="3037895" cy="19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9435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44D40-1D69-FE20-78A8-FB817A38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测试分析的输入与输出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0CED46-074D-B555-C58A-607657B52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53" y="992777"/>
            <a:ext cx="6809156" cy="35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7254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CDDD6-5443-5B92-D4DA-7FF9408E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软件测试分析的输出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73FFD2-7255-DD49-68A5-1D86CD16AF1D}"/>
              </a:ext>
            </a:extLst>
          </p:cNvPr>
          <p:cNvSpPr/>
          <p:nvPr/>
        </p:nvSpPr>
        <p:spPr>
          <a:xfrm>
            <a:off x="890566" y="1131409"/>
            <a:ext cx="3369974" cy="3141437"/>
          </a:xfrm>
          <a:prstGeom prst="rect">
            <a:avLst/>
          </a:prstGeom>
          <a:solidFill>
            <a:schemeClr val="bg1">
              <a:alpha val="41000"/>
            </a:schemeClr>
          </a:solidFill>
        </p:spPr>
        <p:txBody>
          <a:bodyPr wrap="square">
            <a:spAutoFit/>
          </a:bodyPr>
          <a:lstStyle/>
          <a:p>
            <a:pPr marL="462915" indent="-462915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测试目标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462915" indent="-462915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测试范围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462915" indent="-462915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测试项和测试子项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462915" indent="-462915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测试风险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462915" indent="-462915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测试优先级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462915" indent="-462915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测试策略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3189CE-B09F-81F2-F563-AB20A496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86" y="1398294"/>
            <a:ext cx="4244414" cy="23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33053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7AC5B-4586-FFA6-B99F-CD3FDE033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8" y="280792"/>
            <a:ext cx="6289025" cy="537814"/>
          </a:xfrm>
        </p:spPr>
        <p:txBody>
          <a:bodyPr/>
          <a:lstStyle/>
          <a:p>
            <a:r>
              <a:rPr lang="zh-CN" altLang="de-DE" dirty="0"/>
              <a:t>测试</a:t>
            </a:r>
            <a:r>
              <a:rPr lang="zh-CN" altLang="en-US" dirty="0"/>
              <a:t>需求分析的过程</a:t>
            </a:r>
          </a:p>
        </p:txBody>
      </p:sp>
      <p:grpSp>
        <p:nvGrpSpPr>
          <p:cNvPr id="4" name="组 31">
            <a:extLst>
              <a:ext uri="{FF2B5EF4-FFF2-40B4-BE49-F238E27FC236}">
                <a16:creationId xmlns:a16="http://schemas.microsoft.com/office/drawing/2014/main" id="{905E0D31-907D-A5DA-9E52-808EBB91C01B}"/>
              </a:ext>
            </a:extLst>
          </p:cNvPr>
          <p:cNvGrpSpPr/>
          <p:nvPr/>
        </p:nvGrpSpPr>
        <p:grpSpPr>
          <a:xfrm>
            <a:off x="726415" y="3095436"/>
            <a:ext cx="1075241" cy="1245772"/>
            <a:chOff x="-324543" y="3793604"/>
            <a:chExt cx="1342999" cy="1577935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C0C64204-3E6B-DBAF-904A-200AC6E236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24543" y="3793604"/>
              <a:ext cx="1342999" cy="1577935"/>
              <a:chOff x="1868" y="868"/>
              <a:chExt cx="680" cy="849"/>
            </a:xfrm>
          </p:grpSpPr>
          <p:pic>
            <p:nvPicPr>
              <p:cNvPr id="7" name="Picture 14" descr="circuler_1">
                <a:extLst>
                  <a:ext uri="{FF2B5EF4-FFF2-40B4-BE49-F238E27FC236}">
                    <a16:creationId xmlns:a16="http://schemas.microsoft.com/office/drawing/2014/main" id="{783D77C0-BDF6-DD95-87DA-60BF3F3AA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gray">
              <a:xfrm>
                <a:off x="1868" y="868"/>
                <a:ext cx="676" cy="6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Oval 15">
                <a:extLst>
                  <a:ext uri="{FF2B5EF4-FFF2-40B4-BE49-F238E27FC236}">
                    <a16:creationId xmlns:a16="http://schemas.microsoft.com/office/drawing/2014/main" id="{E04268DA-13B9-F6FE-25FB-773DD69B40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868" y="868"/>
                <a:ext cx="680" cy="684"/>
              </a:xfrm>
              <a:prstGeom prst="ellipse">
                <a:avLst/>
              </a:prstGeom>
              <a:solidFill>
                <a:srgbClr val="99CC00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162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9" name="Picture 16" descr="light_shadow1">
                <a:extLst>
                  <a:ext uri="{FF2B5EF4-FFF2-40B4-BE49-F238E27FC236}">
                    <a16:creationId xmlns:a16="http://schemas.microsoft.com/office/drawing/2014/main" id="{52FCB6F3-52E5-4481-6827-51E48967EC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4285"/>
              <a:stretch>
                <a:fillRect/>
              </a:stretch>
            </p:blipFill>
            <p:spPr bwMode="gray">
              <a:xfrm>
                <a:off x="1875" y="896"/>
                <a:ext cx="498" cy="4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0" name="Group 17">
                <a:extLst>
                  <a:ext uri="{FF2B5EF4-FFF2-40B4-BE49-F238E27FC236}">
                    <a16:creationId xmlns:a16="http://schemas.microsoft.com/office/drawing/2014/main" id="{176B03D5-8131-ED13-C7D0-31F37A6B8F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733502" flipH="1" flipV="1">
                <a:off x="2068" y="1353"/>
                <a:ext cx="603" cy="139"/>
                <a:chOff x="2526" y="1060"/>
                <a:chExt cx="896" cy="236"/>
              </a:xfrm>
            </p:grpSpPr>
            <p:grpSp>
              <p:nvGrpSpPr>
                <p:cNvPr id="22" name="Group 18">
                  <a:extLst>
                    <a:ext uri="{FF2B5EF4-FFF2-40B4-BE49-F238E27FC236}">
                      <a16:creationId xmlns:a16="http://schemas.microsoft.com/office/drawing/2014/main" id="{BA43E4F3-D588-C085-DB26-AE1854C647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26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28" name="AutoShape 19">
                    <a:extLst>
                      <a:ext uri="{FF2B5EF4-FFF2-40B4-BE49-F238E27FC236}">
                        <a16:creationId xmlns:a16="http://schemas.microsoft.com/office/drawing/2014/main" id="{9C6B40AC-1F10-58AB-C247-ADA83DC86D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9" name="AutoShape 20">
                    <a:extLst>
                      <a:ext uri="{FF2B5EF4-FFF2-40B4-BE49-F238E27FC236}">
                        <a16:creationId xmlns:a16="http://schemas.microsoft.com/office/drawing/2014/main" id="{5F7F37F5-DD33-6C5E-4467-CD2015C213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AutoShape 21">
                    <a:extLst>
                      <a:ext uri="{FF2B5EF4-FFF2-40B4-BE49-F238E27FC236}">
                        <a16:creationId xmlns:a16="http://schemas.microsoft.com/office/drawing/2014/main" id="{1A446915-D702-C8B9-A143-49F6217B50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AutoShape 22">
                    <a:extLst>
                      <a:ext uri="{FF2B5EF4-FFF2-40B4-BE49-F238E27FC236}">
                        <a16:creationId xmlns:a16="http://schemas.microsoft.com/office/drawing/2014/main" id="{D389E0A9-FFC9-2EA0-47FC-8E329EFE76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3" name="Group 23">
                  <a:extLst>
                    <a:ext uri="{FF2B5EF4-FFF2-40B4-BE49-F238E27FC236}">
                      <a16:creationId xmlns:a16="http://schemas.microsoft.com/office/drawing/2014/main" id="{DEDFD638-9E52-7245-7DD0-431E9661B7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4" name="AutoShape 24">
                    <a:extLst>
                      <a:ext uri="{FF2B5EF4-FFF2-40B4-BE49-F238E27FC236}">
                        <a16:creationId xmlns:a16="http://schemas.microsoft.com/office/drawing/2014/main" id="{F212162F-6AB4-D964-975A-D8E06E3DEE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5" name="AutoShape 25">
                    <a:extLst>
                      <a:ext uri="{FF2B5EF4-FFF2-40B4-BE49-F238E27FC236}">
                        <a16:creationId xmlns:a16="http://schemas.microsoft.com/office/drawing/2014/main" id="{39898851-D44C-59FF-0C3F-D02869B5F4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6" name="AutoShape 26">
                    <a:extLst>
                      <a:ext uri="{FF2B5EF4-FFF2-40B4-BE49-F238E27FC236}">
                        <a16:creationId xmlns:a16="http://schemas.microsoft.com/office/drawing/2014/main" id="{9C48BACF-F401-BFA4-AC4E-FA67C5B95F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7" name="AutoShape 27">
                    <a:extLst>
                      <a:ext uri="{FF2B5EF4-FFF2-40B4-BE49-F238E27FC236}">
                        <a16:creationId xmlns:a16="http://schemas.microsoft.com/office/drawing/2014/main" id="{F4D7C171-2619-802E-5A0E-3EEEBFD499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11" name="Group 28">
                <a:extLst>
                  <a:ext uri="{FF2B5EF4-FFF2-40B4-BE49-F238E27FC236}">
                    <a16:creationId xmlns:a16="http://schemas.microsoft.com/office/drawing/2014/main" id="{A9635042-FE1C-D7CF-62FC-1C2688121A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733502" flipH="1" flipV="1">
                <a:off x="2144" y="1343"/>
                <a:ext cx="529" cy="122"/>
                <a:chOff x="2526" y="1060"/>
                <a:chExt cx="896" cy="236"/>
              </a:xfrm>
            </p:grpSpPr>
            <p:grpSp>
              <p:nvGrpSpPr>
                <p:cNvPr id="12" name="Group 29">
                  <a:extLst>
                    <a:ext uri="{FF2B5EF4-FFF2-40B4-BE49-F238E27FC236}">
                      <a16:creationId xmlns:a16="http://schemas.microsoft.com/office/drawing/2014/main" id="{B816979F-3710-A86F-8B77-44D564D397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26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8" name="AutoShape 30">
                    <a:extLst>
                      <a:ext uri="{FF2B5EF4-FFF2-40B4-BE49-F238E27FC236}">
                        <a16:creationId xmlns:a16="http://schemas.microsoft.com/office/drawing/2014/main" id="{411E4980-55CF-E321-643A-AF5AE70FD6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9" name="AutoShape 31">
                    <a:extLst>
                      <a:ext uri="{FF2B5EF4-FFF2-40B4-BE49-F238E27FC236}">
                        <a16:creationId xmlns:a16="http://schemas.microsoft.com/office/drawing/2014/main" id="{A94BBE0E-8237-1C7C-14BA-EA280BDC8F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AutoShape 32">
                    <a:extLst>
                      <a:ext uri="{FF2B5EF4-FFF2-40B4-BE49-F238E27FC236}">
                        <a16:creationId xmlns:a16="http://schemas.microsoft.com/office/drawing/2014/main" id="{32C8FE67-3BCD-5C71-C92B-A3D872C99C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1" name="AutoShape 33">
                    <a:extLst>
                      <a:ext uri="{FF2B5EF4-FFF2-40B4-BE49-F238E27FC236}">
                        <a16:creationId xmlns:a16="http://schemas.microsoft.com/office/drawing/2014/main" id="{74EF4CD2-B6D6-DBE1-BFFB-7A31EBF49A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3" name="Group 34">
                  <a:extLst>
                    <a:ext uri="{FF2B5EF4-FFF2-40B4-BE49-F238E27FC236}">
                      <a16:creationId xmlns:a16="http://schemas.microsoft.com/office/drawing/2014/main" id="{E5C7D692-E804-D1D4-A706-90F83E6FFE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4" name="AutoShape 35">
                    <a:extLst>
                      <a:ext uri="{FF2B5EF4-FFF2-40B4-BE49-F238E27FC236}">
                        <a16:creationId xmlns:a16="http://schemas.microsoft.com/office/drawing/2014/main" id="{8F7CD924-077B-EA46-62FC-354231FE79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" name="AutoShape 36">
                    <a:extLst>
                      <a:ext uri="{FF2B5EF4-FFF2-40B4-BE49-F238E27FC236}">
                        <a16:creationId xmlns:a16="http://schemas.microsoft.com/office/drawing/2014/main" id="{FE52C552-A51A-36D8-CDA6-BEC38507CC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" name="AutoShape 37">
                    <a:extLst>
                      <a:ext uri="{FF2B5EF4-FFF2-40B4-BE49-F238E27FC236}">
                        <a16:creationId xmlns:a16="http://schemas.microsoft.com/office/drawing/2014/main" id="{DE8EF89E-26EE-AB65-A3D2-CB2D65EAF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7" name="AutoShape 38">
                    <a:extLst>
                      <a:ext uri="{FF2B5EF4-FFF2-40B4-BE49-F238E27FC236}">
                        <a16:creationId xmlns:a16="http://schemas.microsoft.com/office/drawing/2014/main" id="{FE837FD8-D49B-EBB2-8C2D-1879DE7EFB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endParaRPr lang="zh-CN" altLang="zh-CN" sz="162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sp>
          <p:nvSpPr>
            <p:cNvPr id="6" name="Text Box 110">
              <a:extLst>
                <a:ext uri="{FF2B5EF4-FFF2-40B4-BE49-F238E27FC236}">
                  <a16:creationId xmlns:a16="http://schemas.microsoft.com/office/drawing/2014/main" id="{5573978D-FB4E-A293-CE5A-6BDDA44B8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12021" y="3943355"/>
              <a:ext cx="923408" cy="95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16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测试</a:t>
              </a:r>
              <a:endParaRPr lang="en-US" altLang="zh-CN" sz="216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r>
                <a:rPr lang="zh-CN" altLang="en-US" sz="216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目标</a:t>
              </a:r>
            </a:p>
          </p:txBody>
        </p:sp>
      </p:grp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5BACAA86-4FCA-7A64-1697-F9E5FEC8340E}"/>
              </a:ext>
            </a:extLst>
          </p:cNvPr>
          <p:cNvSpPr/>
          <p:nvPr/>
        </p:nvSpPr>
        <p:spPr bwMode="gray">
          <a:xfrm>
            <a:off x="580204" y="1280964"/>
            <a:ext cx="1253974" cy="1323586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了解项目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algn="ctr"/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的背景、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algn="ctr"/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产品价值、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algn="ctr"/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待解决的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algn="ctr"/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业务问题</a:t>
            </a:r>
            <a:endParaRPr kumimoji="1" lang="zh-CN" altLang="en-US" sz="162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AutoShape 116">
            <a:extLst>
              <a:ext uri="{FF2B5EF4-FFF2-40B4-BE49-F238E27FC236}">
                <a16:creationId xmlns:a16="http://schemas.microsoft.com/office/drawing/2014/main" id="{A7080E49-90C7-40FA-B557-26DCEE68BF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31726" y="2597630"/>
            <a:ext cx="320502" cy="474593"/>
          </a:xfrm>
          <a:prstGeom prst="downArrow">
            <a:avLst>
              <a:gd name="adj1" fmla="val 50000"/>
              <a:gd name="adj2" fmla="val 41326"/>
            </a:avLst>
          </a:prstGeom>
          <a:gradFill rotWithShape="1">
            <a:gsLst>
              <a:gs pos="0">
                <a:srgbClr val="0099CC">
                  <a:gamma/>
                  <a:tint val="57647"/>
                  <a:invGamma/>
                  <a:alpha val="32001"/>
                </a:srgbClr>
              </a:gs>
              <a:gs pos="100000">
                <a:srgbClr val="0099CC">
                  <a:alpha val="49001"/>
                </a:srgbClr>
              </a:gs>
            </a:gsLst>
            <a:lin ang="5400000" scaled="1"/>
          </a:gradFill>
          <a:ln w="12700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 sz="162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3EC32A5-CD32-1DB3-A08F-E6057198061A}"/>
              </a:ext>
            </a:extLst>
          </p:cNvPr>
          <p:cNvSpPr/>
          <p:nvPr/>
        </p:nvSpPr>
        <p:spPr bwMode="gray">
          <a:xfrm>
            <a:off x="471268" y="1218022"/>
            <a:ext cx="292129" cy="259229"/>
          </a:xfrm>
          <a:prstGeom prst="ellipse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en-US" altLang="zh-CN" sz="16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6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 188">
            <a:extLst>
              <a:ext uri="{FF2B5EF4-FFF2-40B4-BE49-F238E27FC236}">
                <a16:creationId xmlns:a16="http://schemas.microsoft.com/office/drawing/2014/main" id="{D6F43375-1619-74B7-50FB-9626A5F392A9}"/>
              </a:ext>
            </a:extLst>
          </p:cNvPr>
          <p:cNvGrpSpPr/>
          <p:nvPr/>
        </p:nvGrpSpPr>
        <p:grpSpPr>
          <a:xfrm>
            <a:off x="1840872" y="1209280"/>
            <a:ext cx="1731813" cy="3180190"/>
            <a:chOff x="1576118" y="1604901"/>
            <a:chExt cx="1924237" cy="3533544"/>
          </a:xfrm>
        </p:grpSpPr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156940D6-E28A-DFB4-C158-807BEF706D66}"/>
                </a:ext>
              </a:extLst>
            </p:cNvPr>
            <p:cNvSpPr/>
            <p:nvPr/>
          </p:nvSpPr>
          <p:spPr bwMode="gray">
            <a:xfrm>
              <a:off x="1969585" y="1673657"/>
              <a:ext cx="1393304" cy="1470651"/>
            </a:xfrm>
            <a:prstGeom prst="round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12700" algn="ctr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了解</a:t>
              </a:r>
              <a:endParaRPr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用户是谁，</a:t>
              </a:r>
              <a:endParaRPr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用户所关心</a:t>
              </a:r>
              <a:endParaRPr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的需求</a:t>
              </a:r>
              <a:endParaRPr kumimoji="1" lang="zh-CN" altLang="en-US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AutoShape 116">
              <a:extLst>
                <a:ext uri="{FF2B5EF4-FFF2-40B4-BE49-F238E27FC236}">
                  <a16:creationId xmlns:a16="http://schemas.microsoft.com/office/drawing/2014/main" id="{7801F56F-2749-31CE-B09E-B1266753EB0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6200000">
              <a:off x="1572828" y="2249878"/>
              <a:ext cx="400050" cy="393469"/>
            </a:xfrm>
            <a:prstGeom prst="downArrow">
              <a:avLst>
                <a:gd name="adj1" fmla="val 50000"/>
                <a:gd name="adj2" fmla="val 41326"/>
              </a:avLst>
            </a:prstGeom>
            <a:gradFill rotWithShape="1">
              <a:gsLst>
                <a:gs pos="0">
                  <a:srgbClr val="0099CC">
                    <a:gamma/>
                    <a:tint val="57647"/>
                    <a:invGamma/>
                    <a:alpha val="32001"/>
                  </a:srgbClr>
                </a:gs>
                <a:gs pos="100000">
                  <a:srgbClr val="0099CC">
                    <a:alpha val="49001"/>
                  </a:srgbClr>
                </a:gs>
              </a:gsLst>
              <a:lin ang="5400000" scaled="1"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 sz="162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 43">
              <a:extLst>
                <a:ext uri="{FF2B5EF4-FFF2-40B4-BE49-F238E27FC236}">
                  <a16:creationId xmlns:a16="http://schemas.microsoft.com/office/drawing/2014/main" id="{120D79F6-8A71-FAAD-AA1D-A8BD0C3A16AA}"/>
                </a:ext>
              </a:extLst>
            </p:cNvPr>
            <p:cNvGrpSpPr/>
            <p:nvPr/>
          </p:nvGrpSpPr>
          <p:grpSpPr>
            <a:xfrm>
              <a:off x="2247084" y="3703544"/>
              <a:ext cx="1253271" cy="1434901"/>
              <a:chOff x="-324543" y="3793604"/>
              <a:chExt cx="1342999" cy="1577935"/>
            </a:xfrm>
          </p:grpSpPr>
          <p:grpSp>
            <p:nvGrpSpPr>
              <p:cNvPr id="41" name="Group 3">
                <a:extLst>
                  <a:ext uri="{FF2B5EF4-FFF2-40B4-BE49-F238E27FC236}">
                    <a16:creationId xmlns:a16="http://schemas.microsoft.com/office/drawing/2014/main" id="{3EDE851A-2C18-790F-045A-1C89487367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24543" y="3793604"/>
                <a:ext cx="1342999" cy="1577935"/>
                <a:chOff x="1868" y="868"/>
                <a:chExt cx="680" cy="849"/>
              </a:xfrm>
            </p:grpSpPr>
            <p:pic>
              <p:nvPicPr>
                <p:cNvPr id="43" name="Picture 14" descr="circuler_1">
                  <a:extLst>
                    <a:ext uri="{FF2B5EF4-FFF2-40B4-BE49-F238E27FC236}">
                      <a16:creationId xmlns:a16="http://schemas.microsoft.com/office/drawing/2014/main" id="{9743571B-F9C8-91E9-B070-CDBE1E26ED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1868" y="868"/>
                  <a:ext cx="676" cy="6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Oval 15">
                  <a:extLst>
                    <a:ext uri="{FF2B5EF4-FFF2-40B4-BE49-F238E27FC236}">
                      <a16:creationId xmlns:a16="http://schemas.microsoft.com/office/drawing/2014/main" id="{E42C60D8-D4C2-C847-4828-699A14318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868" y="868"/>
                  <a:ext cx="680" cy="684"/>
                </a:xfrm>
                <a:prstGeom prst="ellipse">
                  <a:avLst/>
                </a:prstGeom>
                <a:solidFill>
                  <a:srgbClr val="99CC00">
                    <a:alpha val="50000"/>
                  </a:srgbClr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zh-CN" altLang="zh-CN" sz="162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45" name="Picture 16" descr="light_shadow1">
                  <a:extLst>
                    <a:ext uri="{FF2B5EF4-FFF2-40B4-BE49-F238E27FC236}">
                      <a16:creationId xmlns:a16="http://schemas.microsoft.com/office/drawing/2014/main" id="{CC70EFFE-9F8B-A7D5-3B91-7B2A5F78C1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1875" y="896"/>
                  <a:ext cx="498" cy="4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46" name="Group 17">
                  <a:extLst>
                    <a:ext uri="{FF2B5EF4-FFF2-40B4-BE49-F238E27FC236}">
                      <a16:creationId xmlns:a16="http://schemas.microsoft.com/office/drawing/2014/main" id="{02EBD9D0-6955-851D-4D56-F038CE8A06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2068" y="1353"/>
                  <a:ext cx="603" cy="139"/>
                  <a:chOff x="2526" y="1060"/>
                  <a:chExt cx="896" cy="236"/>
                </a:xfrm>
              </p:grpSpPr>
              <p:grpSp>
                <p:nvGrpSpPr>
                  <p:cNvPr id="58" name="Group 18">
                    <a:extLst>
                      <a:ext uri="{FF2B5EF4-FFF2-40B4-BE49-F238E27FC236}">
                        <a16:creationId xmlns:a16="http://schemas.microsoft.com/office/drawing/2014/main" id="{51B368EA-4C2E-7B0B-679A-62AD18DD0A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26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4" name="AutoShape 19">
                      <a:extLst>
                        <a:ext uri="{FF2B5EF4-FFF2-40B4-BE49-F238E27FC236}">
                          <a16:creationId xmlns:a16="http://schemas.microsoft.com/office/drawing/2014/main" id="{FE804B55-D91D-F74C-D07D-1E9A66D2C4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5" name="AutoShape 20">
                      <a:extLst>
                        <a:ext uri="{FF2B5EF4-FFF2-40B4-BE49-F238E27FC236}">
                          <a16:creationId xmlns:a16="http://schemas.microsoft.com/office/drawing/2014/main" id="{4447099A-DED1-EBBC-6FC3-F1571E7553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6" name="AutoShape 21">
                      <a:extLst>
                        <a:ext uri="{FF2B5EF4-FFF2-40B4-BE49-F238E27FC236}">
                          <a16:creationId xmlns:a16="http://schemas.microsoft.com/office/drawing/2014/main" id="{B5EF364D-4939-7FC3-1537-C444D16D36D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7" name="AutoShape 22">
                      <a:extLst>
                        <a:ext uri="{FF2B5EF4-FFF2-40B4-BE49-F238E27FC236}">
                          <a16:creationId xmlns:a16="http://schemas.microsoft.com/office/drawing/2014/main" id="{0D921E9A-2766-E200-8E55-B2E2B06DE47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59" name="Group 23">
                    <a:extLst>
                      <a:ext uri="{FF2B5EF4-FFF2-40B4-BE49-F238E27FC236}">
                        <a16:creationId xmlns:a16="http://schemas.microsoft.com/office/drawing/2014/main" id="{79E895A2-AACF-A44E-6DC5-9589AE19EA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0" name="AutoShape 24">
                      <a:extLst>
                        <a:ext uri="{FF2B5EF4-FFF2-40B4-BE49-F238E27FC236}">
                          <a16:creationId xmlns:a16="http://schemas.microsoft.com/office/drawing/2014/main" id="{8B779ACA-7E57-5EDF-A1A3-56A85627EBC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1" name="AutoShape 25">
                      <a:extLst>
                        <a:ext uri="{FF2B5EF4-FFF2-40B4-BE49-F238E27FC236}">
                          <a16:creationId xmlns:a16="http://schemas.microsoft.com/office/drawing/2014/main" id="{0F47A944-B38E-3B49-96E0-3B69D41884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2" name="AutoShape 26">
                      <a:extLst>
                        <a:ext uri="{FF2B5EF4-FFF2-40B4-BE49-F238E27FC236}">
                          <a16:creationId xmlns:a16="http://schemas.microsoft.com/office/drawing/2014/main" id="{EB833CAA-03DD-2D2C-2EC5-EEFBD8311B8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3" name="AutoShape 27">
                      <a:extLst>
                        <a:ext uri="{FF2B5EF4-FFF2-40B4-BE49-F238E27FC236}">
                          <a16:creationId xmlns:a16="http://schemas.microsoft.com/office/drawing/2014/main" id="{0A068F68-3FA9-ED4F-3857-191FFC4BEC0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47" name="Group 28">
                  <a:extLst>
                    <a:ext uri="{FF2B5EF4-FFF2-40B4-BE49-F238E27FC236}">
                      <a16:creationId xmlns:a16="http://schemas.microsoft.com/office/drawing/2014/main" id="{0A5AADB1-E6B3-F92C-5E4F-E852DFB324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2144" y="1343"/>
                  <a:ext cx="529" cy="122"/>
                  <a:chOff x="2526" y="1060"/>
                  <a:chExt cx="896" cy="236"/>
                </a:xfrm>
              </p:grpSpPr>
              <p:grpSp>
                <p:nvGrpSpPr>
                  <p:cNvPr id="48" name="Group 29">
                    <a:extLst>
                      <a:ext uri="{FF2B5EF4-FFF2-40B4-BE49-F238E27FC236}">
                        <a16:creationId xmlns:a16="http://schemas.microsoft.com/office/drawing/2014/main" id="{32E7B77A-8933-7008-0F46-DEC163271C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26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54" name="AutoShape 30">
                      <a:extLst>
                        <a:ext uri="{FF2B5EF4-FFF2-40B4-BE49-F238E27FC236}">
                          <a16:creationId xmlns:a16="http://schemas.microsoft.com/office/drawing/2014/main" id="{C095C4DD-E1DB-319A-75D4-DA74E9109D1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5" name="AutoShape 31">
                      <a:extLst>
                        <a:ext uri="{FF2B5EF4-FFF2-40B4-BE49-F238E27FC236}">
                          <a16:creationId xmlns:a16="http://schemas.microsoft.com/office/drawing/2014/main" id="{EABFD24E-6961-299B-75DD-A1E044CF8C3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6" name="AutoShape 32">
                      <a:extLst>
                        <a:ext uri="{FF2B5EF4-FFF2-40B4-BE49-F238E27FC236}">
                          <a16:creationId xmlns:a16="http://schemas.microsoft.com/office/drawing/2014/main" id="{A4BCA279-889E-EFA3-7B98-1BCC2C5EA3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7" name="AutoShape 33">
                      <a:extLst>
                        <a:ext uri="{FF2B5EF4-FFF2-40B4-BE49-F238E27FC236}">
                          <a16:creationId xmlns:a16="http://schemas.microsoft.com/office/drawing/2014/main" id="{744A3A18-A8B1-8318-A4DE-3B16063800F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49" name="Group 34">
                    <a:extLst>
                      <a:ext uri="{FF2B5EF4-FFF2-40B4-BE49-F238E27FC236}">
                        <a16:creationId xmlns:a16="http://schemas.microsoft.com/office/drawing/2014/main" id="{7B56EE08-0C9C-DD1A-A19C-85040EDDE7F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50" name="AutoShape 35">
                      <a:extLst>
                        <a:ext uri="{FF2B5EF4-FFF2-40B4-BE49-F238E27FC236}">
                          <a16:creationId xmlns:a16="http://schemas.microsoft.com/office/drawing/2014/main" id="{4674CD16-3C1F-85C9-0E1C-3995E0FF11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1" name="AutoShape 36">
                      <a:extLst>
                        <a:ext uri="{FF2B5EF4-FFF2-40B4-BE49-F238E27FC236}">
                          <a16:creationId xmlns:a16="http://schemas.microsoft.com/office/drawing/2014/main" id="{C6ED2414-7621-FFFE-E3C2-4B7C2929261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2" name="AutoShape 37">
                      <a:extLst>
                        <a:ext uri="{FF2B5EF4-FFF2-40B4-BE49-F238E27FC236}">
                          <a16:creationId xmlns:a16="http://schemas.microsoft.com/office/drawing/2014/main" id="{C7F107FD-20FE-0146-925E-76DA9A44F5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3" name="AutoShape 38">
                      <a:extLst>
                        <a:ext uri="{FF2B5EF4-FFF2-40B4-BE49-F238E27FC236}">
                          <a16:creationId xmlns:a16="http://schemas.microsoft.com/office/drawing/2014/main" id="{03677CE6-55E0-F143-86BE-6D3583A453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</p:grpSp>
          <p:sp>
            <p:nvSpPr>
              <p:cNvPr id="42" name="Text Box 110">
                <a:extLst>
                  <a:ext uri="{FF2B5EF4-FFF2-40B4-BE49-F238E27FC236}">
                    <a16:creationId xmlns:a16="http://schemas.microsoft.com/office/drawing/2014/main" id="{DF25CB5D-E4C4-18E4-D80C-D41EA40939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12022" y="3943355"/>
                <a:ext cx="880262" cy="9251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216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Yuanti SC" charset="-122"/>
                  </a:rPr>
                  <a:t>用户</a:t>
                </a:r>
                <a:endParaRPr lang="en-US" altLang="zh-CN" sz="216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endParaRPr>
              </a:p>
              <a:p>
                <a:r>
                  <a:rPr lang="zh-CN" altLang="en-US" sz="216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Yuanti SC" charset="-122"/>
                  </a:rPr>
                  <a:t>需求</a:t>
                </a:r>
              </a:p>
            </p:txBody>
          </p:sp>
        </p:grpSp>
        <p:sp>
          <p:nvSpPr>
            <p:cNvPr id="39" name="AutoShape 116">
              <a:extLst>
                <a:ext uri="{FF2B5EF4-FFF2-40B4-BE49-F238E27FC236}">
                  <a16:creationId xmlns:a16="http://schemas.microsoft.com/office/drawing/2014/main" id="{41A9916B-03BC-0D2B-5FBE-663EAE0AE95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71678" y="3158684"/>
              <a:ext cx="356113" cy="527325"/>
            </a:xfrm>
            <a:prstGeom prst="downArrow">
              <a:avLst>
                <a:gd name="adj1" fmla="val 50000"/>
                <a:gd name="adj2" fmla="val 41326"/>
              </a:avLst>
            </a:prstGeom>
            <a:gradFill rotWithShape="1">
              <a:gsLst>
                <a:gs pos="0">
                  <a:srgbClr val="0099CC">
                    <a:gamma/>
                    <a:tint val="57647"/>
                    <a:invGamma/>
                    <a:alpha val="32001"/>
                  </a:srgbClr>
                </a:gs>
                <a:gs pos="100000">
                  <a:srgbClr val="0099CC">
                    <a:alpha val="49001"/>
                  </a:srgbClr>
                </a:gs>
              </a:gsLst>
              <a:lin ang="5400000" scaled="1"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 sz="162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8E24C063-3F2C-7991-B389-4FAF1F5B6A21}"/>
                </a:ext>
              </a:extLst>
            </p:cNvPr>
            <p:cNvSpPr/>
            <p:nvPr/>
          </p:nvSpPr>
          <p:spPr bwMode="gray">
            <a:xfrm>
              <a:off x="1815384" y="1604901"/>
              <a:ext cx="324588" cy="288032"/>
            </a:xfrm>
            <a:prstGeom prst="ellipse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12700" algn="ctr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kumimoji="1" lang="en-US" altLang="zh-CN" sz="16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1" lang="zh-CN" altLang="en-US" sz="162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 194">
            <a:extLst>
              <a:ext uri="{FF2B5EF4-FFF2-40B4-BE49-F238E27FC236}">
                <a16:creationId xmlns:a16="http://schemas.microsoft.com/office/drawing/2014/main" id="{AF38F780-BD02-D5A1-9B2D-19F01A08B076}"/>
              </a:ext>
            </a:extLst>
          </p:cNvPr>
          <p:cNvGrpSpPr/>
          <p:nvPr/>
        </p:nvGrpSpPr>
        <p:grpSpPr>
          <a:xfrm>
            <a:off x="5142654" y="1189252"/>
            <a:ext cx="1649126" cy="3227027"/>
            <a:chOff x="5244766" y="1582648"/>
            <a:chExt cx="1832362" cy="3585585"/>
          </a:xfrm>
        </p:grpSpPr>
        <p:sp>
          <p:nvSpPr>
            <p:cNvPr id="69" name="圆角矩形 68">
              <a:extLst>
                <a:ext uri="{FF2B5EF4-FFF2-40B4-BE49-F238E27FC236}">
                  <a16:creationId xmlns:a16="http://schemas.microsoft.com/office/drawing/2014/main" id="{BE0E1195-6AF9-AB39-FE6F-98A296EF7197}"/>
                </a:ext>
              </a:extLst>
            </p:cNvPr>
            <p:cNvSpPr/>
            <p:nvPr/>
          </p:nvSpPr>
          <p:spPr bwMode="gray">
            <a:xfrm>
              <a:off x="5683824" y="1673656"/>
              <a:ext cx="1393304" cy="1470651"/>
            </a:xfrm>
            <a:prstGeom prst="round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12700" algn="ctr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基于</a:t>
              </a:r>
              <a:endParaRPr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kumimoji="1"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系统的特点</a:t>
              </a:r>
              <a:endParaRPr kumimoji="1"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kumimoji="1"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质量属性</a:t>
              </a:r>
              <a:endParaRPr kumimoji="1"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kumimoji="1"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分析</a:t>
              </a:r>
              <a:endParaRPr kumimoji="1"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kumimoji="1"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非功能特性</a:t>
              </a:r>
              <a:endParaRPr kumimoji="1" lang="zh-CN" altLang="en-US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AutoShape 116">
              <a:extLst>
                <a:ext uri="{FF2B5EF4-FFF2-40B4-BE49-F238E27FC236}">
                  <a16:creationId xmlns:a16="http://schemas.microsoft.com/office/drawing/2014/main" id="{436A4845-781B-3278-1C0E-441B202A6EB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6200000">
              <a:off x="5264271" y="2226790"/>
              <a:ext cx="400050" cy="439060"/>
            </a:xfrm>
            <a:prstGeom prst="downArrow">
              <a:avLst>
                <a:gd name="adj1" fmla="val 50000"/>
                <a:gd name="adj2" fmla="val 41326"/>
              </a:avLst>
            </a:prstGeom>
            <a:gradFill rotWithShape="1">
              <a:gsLst>
                <a:gs pos="0">
                  <a:srgbClr val="0099CC">
                    <a:gamma/>
                    <a:tint val="57647"/>
                    <a:invGamma/>
                    <a:alpha val="32001"/>
                  </a:srgbClr>
                </a:gs>
                <a:gs pos="100000">
                  <a:srgbClr val="0099CC">
                    <a:alpha val="49001"/>
                  </a:srgbClr>
                </a:gs>
              </a:gsLst>
              <a:lin ang="5400000" scaled="1"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 sz="162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AutoShape 116">
              <a:extLst>
                <a:ext uri="{FF2B5EF4-FFF2-40B4-BE49-F238E27FC236}">
                  <a16:creationId xmlns:a16="http://schemas.microsoft.com/office/drawing/2014/main" id="{9C018A03-3F23-8267-ABC4-199CD7537C9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99578" y="3200985"/>
              <a:ext cx="356113" cy="527325"/>
            </a:xfrm>
            <a:prstGeom prst="downArrow">
              <a:avLst>
                <a:gd name="adj1" fmla="val 50000"/>
                <a:gd name="adj2" fmla="val 41326"/>
              </a:avLst>
            </a:prstGeom>
            <a:gradFill rotWithShape="1">
              <a:gsLst>
                <a:gs pos="0">
                  <a:srgbClr val="0099CC">
                    <a:gamma/>
                    <a:tint val="57647"/>
                    <a:invGamma/>
                    <a:alpha val="32001"/>
                  </a:srgbClr>
                </a:gs>
                <a:gs pos="100000">
                  <a:srgbClr val="0099CC">
                    <a:alpha val="49001"/>
                  </a:srgbClr>
                </a:gs>
              </a:gsLst>
              <a:lin ang="5400000" scaled="1"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 sz="162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2" name="组 159">
              <a:extLst>
                <a:ext uri="{FF2B5EF4-FFF2-40B4-BE49-F238E27FC236}">
                  <a16:creationId xmlns:a16="http://schemas.microsoft.com/office/drawing/2014/main" id="{75F22FD4-0587-48E1-5C0A-8D2651D1CD99}"/>
                </a:ext>
              </a:extLst>
            </p:cNvPr>
            <p:cNvGrpSpPr/>
            <p:nvPr/>
          </p:nvGrpSpPr>
          <p:grpSpPr>
            <a:xfrm>
              <a:off x="5761899" y="3733332"/>
              <a:ext cx="1253271" cy="1434901"/>
              <a:chOff x="-324543" y="3793604"/>
              <a:chExt cx="1342999" cy="1577935"/>
            </a:xfrm>
          </p:grpSpPr>
          <p:grpSp>
            <p:nvGrpSpPr>
              <p:cNvPr id="74" name="Group 3">
                <a:extLst>
                  <a:ext uri="{FF2B5EF4-FFF2-40B4-BE49-F238E27FC236}">
                    <a16:creationId xmlns:a16="http://schemas.microsoft.com/office/drawing/2014/main" id="{719AF597-3416-8FB9-AF01-04A130B6C3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24543" y="3793604"/>
                <a:ext cx="1342999" cy="1577935"/>
                <a:chOff x="1868" y="868"/>
                <a:chExt cx="680" cy="849"/>
              </a:xfrm>
            </p:grpSpPr>
            <p:pic>
              <p:nvPicPr>
                <p:cNvPr id="76" name="Picture 14" descr="circuler_1">
                  <a:extLst>
                    <a:ext uri="{FF2B5EF4-FFF2-40B4-BE49-F238E27FC236}">
                      <a16:creationId xmlns:a16="http://schemas.microsoft.com/office/drawing/2014/main" id="{0FC1F3BB-9C73-2F09-09E4-4AA6F048F9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1868" y="868"/>
                  <a:ext cx="676" cy="6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7" name="Oval 15">
                  <a:extLst>
                    <a:ext uri="{FF2B5EF4-FFF2-40B4-BE49-F238E27FC236}">
                      <a16:creationId xmlns:a16="http://schemas.microsoft.com/office/drawing/2014/main" id="{FE6E5BEA-80F7-15FF-56EA-8633B2C2F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868" y="868"/>
                  <a:ext cx="680" cy="684"/>
                </a:xfrm>
                <a:prstGeom prst="ellipse">
                  <a:avLst/>
                </a:prstGeom>
                <a:solidFill>
                  <a:srgbClr val="99CC00">
                    <a:alpha val="50000"/>
                  </a:srgbClr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zh-CN" altLang="zh-CN" sz="162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78" name="Picture 16" descr="light_shadow1">
                  <a:extLst>
                    <a:ext uri="{FF2B5EF4-FFF2-40B4-BE49-F238E27FC236}">
                      <a16:creationId xmlns:a16="http://schemas.microsoft.com/office/drawing/2014/main" id="{DAF0F447-F324-2CD1-BA67-125D8DCB59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1875" y="896"/>
                  <a:ext cx="498" cy="4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79" name="Group 17">
                  <a:extLst>
                    <a:ext uri="{FF2B5EF4-FFF2-40B4-BE49-F238E27FC236}">
                      <a16:creationId xmlns:a16="http://schemas.microsoft.com/office/drawing/2014/main" id="{A8EEBC6E-ADD3-D422-2D38-446247A9AF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2068" y="1353"/>
                  <a:ext cx="603" cy="139"/>
                  <a:chOff x="2526" y="1060"/>
                  <a:chExt cx="896" cy="236"/>
                </a:xfrm>
              </p:grpSpPr>
              <p:grpSp>
                <p:nvGrpSpPr>
                  <p:cNvPr id="91" name="Group 18">
                    <a:extLst>
                      <a:ext uri="{FF2B5EF4-FFF2-40B4-BE49-F238E27FC236}">
                        <a16:creationId xmlns:a16="http://schemas.microsoft.com/office/drawing/2014/main" id="{E6C12A47-F477-CAA6-934B-DBD52347A5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26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97" name="AutoShape 19">
                      <a:extLst>
                        <a:ext uri="{FF2B5EF4-FFF2-40B4-BE49-F238E27FC236}">
                          <a16:creationId xmlns:a16="http://schemas.microsoft.com/office/drawing/2014/main" id="{80FA2E51-181F-CFCD-96C9-C08AF00028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98" name="AutoShape 20">
                      <a:extLst>
                        <a:ext uri="{FF2B5EF4-FFF2-40B4-BE49-F238E27FC236}">
                          <a16:creationId xmlns:a16="http://schemas.microsoft.com/office/drawing/2014/main" id="{AAD5481C-9432-EDA7-7679-A999A88A1E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99" name="AutoShape 21">
                      <a:extLst>
                        <a:ext uri="{FF2B5EF4-FFF2-40B4-BE49-F238E27FC236}">
                          <a16:creationId xmlns:a16="http://schemas.microsoft.com/office/drawing/2014/main" id="{E007DA3C-96BB-9B3C-5B62-EB42F5C1EF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00" name="AutoShape 22">
                      <a:extLst>
                        <a:ext uri="{FF2B5EF4-FFF2-40B4-BE49-F238E27FC236}">
                          <a16:creationId xmlns:a16="http://schemas.microsoft.com/office/drawing/2014/main" id="{B2BFEDAF-7D1D-5E39-8C1A-9B87F3E369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92" name="Group 23">
                    <a:extLst>
                      <a:ext uri="{FF2B5EF4-FFF2-40B4-BE49-F238E27FC236}">
                        <a16:creationId xmlns:a16="http://schemas.microsoft.com/office/drawing/2014/main" id="{C36C3797-6EE2-1A33-7DBB-D1C3CB3714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93" name="AutoShape 24">
                      <a:extLst>
                        <a:ext uri="{FF2B5EF4-FFF2-40B4-BE49-F238E27FC236}">
                          <a16:creationId xmlns:a16="http://schemas.microsoft.com/office/drawing/2014/main" id="{B9BA6D29-179B-5342-8F59-36F0624F38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94" name="AutoShape 25">
                      <a:extLst>
                        <a:ext uri="{FF2B5EF4-FFF2-40B4-BE49-F238E27FC236}">
                          <a16:creationId xmlns:a16="http://schemas.microsoft.com/office/drawing/2014/main" id="{1C5074F7-B42F-2DE8-278F-375A6EC0E4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95" name="AutoShape 26">
                      <a:extLst>
                        <a:ext uri="{FF2B5EF4-FFF2-40B4-BE49-F238E27FC236}">
                          <a16:creationId xmlns:a16="http://schemas.microsoft.com/office/drawing/2014/main" id="{848479FA-9E77-CF7E-AFD4-DCCBF35FF2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96" name="AutoShape 27">
                      <a:extLst>
                        <a:ext uri="{FF2B5EF4-FFF2-40B4-BE49-F238E27FC236}">
                          <a16:creationId xmlns:a16="http://schemas.microsoft.com/office/drawing/2014/main" id="{4B4E845C-1C29-5E01-3F20-CC2CCDBDBC2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80" name="Group 28">
                  <a:extLst>
                    <a:ext uri="{FF2B5EF4-FFF2-40B4-BE49-F238E27FC236}">
                      <a16:creationId xmlns:a16="http://schemas.microsoft.com/office/drawing/2014/main" id="{49CBC7BD-B5D2-AA8A-42E0-0F68005F9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2144" y="1343"/>
                  <a:ext cx="529" cy="122"/>
                  <a:chOff x="2526" y="1060"/>
                  <a:chExt cx="896" cy="236"/>
                </a:xfrm>
              </p:grpSpPr>
              <p:grpSp>
                <p:nvGrpSpPr>
                  <p:cNvPr id="81" name="Group 29">
                    <a:extLst>
                      <a:ext uri="{FF2B5EF4-FFF2-40B4-BE49-F238E27FC236}">
                        <a16:creationId xmlns:a16="http://schemas.microsoft.com/office/drawing/2014/main" id="{89F0FFE3-C176-79DE-BFD9-07335435A5D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26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87" name="AutoShape 30">
                      <a:extLst>
                        <a:ext uri="{FF2B5EF4-FFF2-40B4-BE49-F238E27FC236}">
                          <a16:creationId xmlns:a16="http://schemas.microsoft.com/office/drawing/2014/main" id="{E5CA71A0-DEB1-E90C-8BF9-0A879FAB6EC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88" name="AutoShape 31">
                      <a:extLst>
                        <a:ext uri="{FF2B5EF4-FFF2-40B4-BE49-F238E27FC236}">
                          <a16:creationId xmlns:a16="http://schemas.microsoft.com/office/drawing/2014/main" id="{977D07C3-8A81-85EC-C0FC-CDA8C74692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89" name="AutoShape 32">
                      <a:extLst>
                        <a:ext uri="{FF2B5EF4-FFF2-40B4-BE49-F238E27FC236}">
                          <a16:creationId xmlns:a16="http://schemas.microsoft.com/office/drawing/2014/main" id="{203808F2-E3C1-C357-B02F-94A5DB2B31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90" name="AutoShape 33">
                      <a:extLst>
                        <a:ext uri="{FF2B5EF4-FFF2-40B4-BE49-F238E27FC236}">
                          <a16:creationId xmlns:a16="http://schemas.microsoft.com/office/drawing/2014/main" id="{146B0EF8-81F3-E472-A32E-C11B11294E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82" name="Group 34">
                    <a:extLst>
                      <a:ext uri="{FF2B5EF4-FFF2-40B4-BE49-F238E27FC236}">
                        <a16:creationId xmlns:a16="http://schemas.microsoft.com/office/drawing/2014/main" id="{A4C6AD01-994C-2BFC-C3E8-63D9253F96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83" name="AutoShape 35">
                      <a:extLst>
                        <a:ext uri="{FF2B5EF4-FFF2-40B4-BE49-F238E27FC236}">
                          <a16:creationId xmlns:a16="http://schemas.microsoft.com/office/drawing/2014/main" id="{AA2E4CB6-F908-9EFC-FC0E-D2CE791C12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84" name="AutoShape 36">
                      <a:extLst>
                        <a:ext uri="{FF2B5EF4-FFF2-40B4-BE49-F238E27FC236}">
                          <a16:creationId xmlns:a16="http://schemas.microsoft.com/office/drawing/2014/main" id="{8BB418DB-AE6F-0608-26AF-AA63EAC481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85" name="AutoShape 37">
                      <a:extLst>
                        <a:ext uri="{FF2B5EF4-FFF2-40B4-BE49-F238E27FC236}">
                          <a16:creationId xmlns:a16="http://schemas.microsoft.com/office/drawing/2014/main" id="{09FF2D3E-00CD-DA56-D056-4C9DAD09D90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86" name="AutoShape 38">
                      <a:extLst>
                        <a:ext uri="{FF2B5EF4-FFF2-40B4-BE49-F238E27FC236}">
                          <a16:creationId xmlns:a16="http://schemas.microsoft.com/office/drawing/2014/main" id="{B9EDA111-5CE1-6C7D-DE4E-2A96F24088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</p:grpSp>
          <p:sp>
            <p:nvSpPr>
              <p:cNvPr id="75" name="Text Box 110">
                <a:extLst>
                  <a:ext uri="{FF2B5EF4-FFF2-40B4-BE49-F238E27FC236}">
                    <a16:creationId xmlns:a16="http://schemas.microsoft.com/office/drawing/2014/main" id="{BC58ACFA-C8A9-3A09-430C-1B85FCBC6D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28639" y="3930590"/>
                <a:ext cx="1210456" cy="9251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16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Yuanti SC" charset="-122"/>
                  </a:rPr>
                  <a:t>待测非</a:t>
                </a:r>
                <a:endParaRPr lang="en-US" altLang="zh-CN" sz="216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endParaRPr>
              </a:p>
              <a:p>
                <a:pPr algn="ctr"/>
                <a:r>
                  <a:rPr lang="zh-CN" altLang="en-US" sz="216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Yuanti SC" charset="-122"/>
                  </a:rPr>
                  <a:t>功能项</a:t>
                </a:r>
              </a:p>
            </p:txBody>
          </p:sp>
        </p:grp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36D52A3-71E5-F927-F80A-E8A2022B1A62}"/>
                </a:ext>
              </a:extLst>
            </p:cNvPr>
            <p:cNvSpPr/>
            <p:nvPr/>
          </p:nvSpPr>
          <p:spPr bwMode="gray">
            <a:xfrm>
              <a:off x="5537602" y="1582648"/>
              <a:ext cx="324588" cy="288032"/>
            </a:xfrm>
            <a:prstGeom prst="ellipse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12700" algn="ctr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kumimoji="1" lang="en-US" altLang="zh-CN" sz="16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kumimoji="1" lang="zh-CN" altLang="en-US" sz="162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 193">
            <a:extLst>
              <a:ext uri="{FF2B5EF4-FFF2-40B4-BE49-F238E27FC236}">
                <a16:creationId xmlns:a16="http://schemas.microsoft.com/office/drawing/2014/main" id="{0413C288-5E3E-09F0-E87B-F1B6769D3A34}"/>
              </a:ext>
            </a:extLst>
          </p:cNvPr>
          <p:cNvGrpSpPr/>
          <p:nvPr/>
        </p:nvGrpSpPr>
        <p:grpSpPr>
          <a:xfrm>
            <a:off x="3488861" y="1189252"/>
            <a:ext cx="1699222" cy="3238681"/>
            <a:chOff x="3407218" y="1582648"/>
            <a:chExt cx="1888024" cy="3598534"/>
          </a:xfrm>
        </p:grpSpPr>
        <p:sp>
          <p:nvSpPr>
            <p:cNvPr id="102" name="圆角矩形 101">
              <a:extLst>
                <a:ext uri="{FF2B5EF4-FFF2-40B4-BE49-F238E27FC236}">
                  <a16:creationId xmlns:a16="http://schemas.microsoft.com/office/drawing/2014/main" id="{589FCE38-66C4-596B-9E61-D7F75B77B354}"/>
                </a:ext>
              </a:extLst>
            </p:cNvPr>
            <p:cNvSpPr/>
            <p:nvPr/>
          </p:nvSpPr>
          <p:spPr bwMode="gray">
            <a:xfrm>
              <a:off x="3792865" y="1684548"/>
              <a:ext cx="1393304" cy="1470651"/>
            </a:xfrm>
            <a:prstGeom prst="round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12700" algn="ctr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从整体到局部</a:t>
              </a:r>
              <a:endParaRPr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从上到下</a:t>
              </a:r>
              <a:endParaRPr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逐层分解</a:t>
              </a:r>
              <a:endParaRPr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功能特性</a:t>
              </a:r>
              <a:endParaRPr kumimoji="1" lang="zh-CN" altLang="en-US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AutoShape 116">
              <a:extLst>
                <a:ext uri="{FF2B5EF4-FFF2-40B4-BE49-F238E27FC236}">
                  <a16:creationId xmlns:a16="http://schemas.microsoft.com/office/drawing/2014/main" id="{3DDB9553-3537-786D-84BA-DFD95657562D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6200000">
              <a:off x="3403928" y="2249877"/>
              <a:ext cx="400050" cy="393469"/>
            </a:xfrm>
            <a:prstGeom prst="downArrow">
              <a:avLst>
                <a:gd name="adj1" fmla="val 50000"/>
                <a:gd name="adj2" fmla="val 41326"/>
              </a:avLst>
            </a:prstGeom>
            <a:gradFill rotWithShape="1">
              <a:gsLst>
                <a:gs pos="0">
                  <a:srgbClr val="0099CC">
                    <a:gamma/>
                    <a:tint val="57647"/>
                    <a:invGamma/>
                    <a:alpha val="32001"/>
                  </a:srgbClr>
                </a:gs>
                <a:gs pos="100000">
                  <a:srgbClr val="0099CC">
                    <a:alpha val="49001"/>
                  </a:srgbClr>
                </a:gs>
              </a:gsLst>
              <a:lin ang="5400000" scaled="1"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 sz="162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AutoShape 116">
              <a:extLst>
                <a:ext uri="{FF2B5EF4-FFF2-40B4-BE49-F238E27FC236}">
                  <a16:creationId xmlns:a16="http://schemas.microsoft.com/office/drawing/2014/main" id="{8AABD5D7-B13F-C03C-DADA-ADECDF099B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68478" y="3226649"/>
              <a:ext cx="356113" cy="527325"/>
            </a:xfrm>
            <a:prstGeom prst="downArrow">
              <a:avLst>
                <a:gd name="adj1" fmla="val 50000"/>
                <a:gd name="adj2" fmla="val 41326"/>
              </a:avLst>
            </a:prstGeom>
            <a:gradFill rotWithShape="1">
              <a:gsLst>
                <a:gs pos="0">
                  <a:srgbClr val="0099CC">
                    <a:gamma/>
                    <a:tint val="57647"/>
                    <a:invGamma/>
                    <a:alpha val="32001"/>
                  </a:srgbClr>
                </a:gs>
                <a:gs pos="100000">
                  <a:srgbClr val="0099CC">
                    <a:alpha val="49001"/>
                  </a:srgbClr>
                </a:gs>
              </a:gsLst>
              <a:lin ang="5400000" scaled="1"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 sz="162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5" name="组 103">
              <a:extLst>
                <a:ext uri="{FF2B5EF4-FFF2-40B4-BE49-F238E27FC236}">
                  <a16:creationId xmlns:a16="http://schemas.microsoft.com/office/drawing/2014/main" id="{0AD9C81B-0521-384B-868B-D7ACE449BD89}"/>
                </a:ext>
              </a:extLst>
            </p:cNvPr>
            <p:cNvGrpSpPr/>
            <p:nvPr/>
          </p:nvGrpSpPr>
          <p:grpSpPr>
            <a:xfrm>
              <a:off x="4041971" y="3746281"/>
              <a:ext cx="1253271" cy="1434901"/>
              <a:chOff x="-324543" y="3793604"/>
              <a:chExt cx="1342999" cy="1577935"/>
            </a:xfrm>
          </p:grpSpPr>
          <p:grpSp>
            <p:nvGrpSpPr>
              <p:cNvPr id="107" name="Group 3">
                <a:extLst>
                  <a:ext uri="{FF2B5EF4-FFF2-40B4-BE49-F238E27FC236}">
                    <a16:creationId xmlns:a16="http://schemas.microsoft.com/office/drawing/2014/main" id="{3E82BEAD-4B16-8564-2F98-BBFB5A1870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24543" y="3793604"/>
                <a:ext cx="1342999" cy="1577935"/>
                <a:chOff x="1868" y="868"/>
                <a:chExt cx="680" cy="849"/>
              </a:xfrm>
            </p:grpSpPr>
            <p:pic>
              <p:nvPicPr>
                <p:cNvPr id="109" name="Picture 14" descr="circuler_1">
                  <a:extLst>
                    <a:ext uri="{FF2B5EF4-FFF2-40B4-BE49-F238E27FC236}">
                      <a16:creationId xmlns:a16="http://schemas.microsoft.com/office/drawing/2014/main" id="{0D0B8603-343E-B65D-D7A5-40AA16FD0D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1868" y="868"/>
                  <a:ext cx="676" cy="6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0" name="Oval 15">
                  <a:extLst>
                    <a:ext uri="{FF2B5EF4-FFF2-40B4-BE49-F238E27FC236}">
                      <a16:creationId xmlns:a16="http://schemas.microsoft.com/office/drawing/2014/main" id="{52759EA2-1CE9-FD76-378A-4BB20D6A03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868" y="868"/>
                  <a:ext cx="680" cy="684"/>
                </a:xfrm>
                <a:prstGeom prst="ellipse">
                  <a:avLst/>
                </a:prstGeom>
                <a:solidFill>
                  <a:srgbClr val="99CC00">
                    <a:alpha val="50000"/>
                  </a:srgbClr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zh-CN" altLang="zh-CN" sz="162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111" name="Picture 16" descr="light_shadow1">
                  <a:extLst>
                    <a:ext uri="{FF2B5EF4-FFF2-40B4-BE49-F238E27FC236}">
                      <a16:creationId xmlns:a16="http://schemas.microsoft.com/office/drawing/2014/main" id="{7881F1B1-4555-8FA6-E425-27F4047E6F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1875" y="896"/>
                  <a:ext cx="498" cy="4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112" name="Group 17">
                  <a:extLst>
                    <a:ext uri="{FF2B5EF4-FFF2-40B4-BE49-F238E27FC236}">
                      <a16:creationId xmlns:a16="http://schemas.microsoft.com/office/drawing/2014/main" id="{E419EAFB-E769-C9BA-1DDC-9B63376E50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2068" y="1353"/>
                  <a:ext cx="603" cy="139"/>
                  <a:chOff x="2526" y="1060"/>
                  <a:chExt cx="896" cy="236"/>
                </a:xfrm>
              </p:grpSpPr>
              <p:grpSp>
                <p:nvGrpSpPr>
                  <p:cNvPr id="124" name="Group 18">
                    <a:extLst>
                      <a:ext uri="{FF2B5EF4-FFF2-40B4-BE49-F238E27FC236}">
                        <a16:creationId xmlns:a16="http://schemas.microsoft.com/office/drawing/2014/main" id="{F0D94011-E6D5-CA2F-1C59-7C98F650352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26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130" name="AutoShape 19">
                      <a:extLst>
                        <a:ext uri="{FF2B5EF4-FFF2-40B4-BE49-F238E27FC236}">
                          <a16:creationId xmlns:a16="http://schemas.microsoft.com/office/drawing/2014/main" id="{4378A2DE-2B0C-A714-1269-EE28302CB4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31" name="AutoShape 20">
                      <a:extLst>
                        <a:ext uri="{FF2B5EF4-FFF2-40B4-BE49-F238E27FC236}">
                          <a16:creationId xmlns:a16="http://schemas.microsoft.com/office/drawing/2014/main" id="{55EFACAE-CB3B-A720-ABA2-9562608431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32" name="AutoShape 21">
                      <a:extLst>
                        <a:ext uri="{FF2B5EF4-FFF2-40B4-BE49-F238E27FC236}">
                          <a16:creationId xmlns:a16="http://schemas.microsoft.com/office/drawing/2014/main" id="{79898086-C403-727D-E663-FCDDD8F3F3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33" name="AutoShape 22">
                      <a:extLst>
                        <a:ext uri="{FF2B5EF4-FFF2-40B4-BE49-F238E27FC236}">
                          <a16:creationId xmlns:a16="http://schemas.microsoft.com/office/drawing/2014/main" id="{8970DCD5-7DAF-9821-B18B-24190533BD9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125" name="Group 23">
                    <a:extLst>
                      <a:ext uri="{FF2B5EF4-FFF2-40B4-BE49-F238E27FC236}">
                        <a16:creationId xmlns:a16="http://schemas.microsoft.com/office/drawing/2014/main" id="{E2DFDB2C-2834-FA1F-6DCE-DA86706AB6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126" name="AutoShape 24">
                      <a:extLst>
                        <a:ext uri="{FF2B5EF4-FFF2-40B4-BE49-F238E27FC236}">
                          <a16:creationId xmlns:a16="http://schemas.microsoft.com/office/drawing/2014/main" id="{5323A570-85D2-DF04-4191-813F3E364C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27" name="AutoShape 25">
                      <a:extLst>
                        <a:ext uri="{FF2B5EF4-FFF2-40B4-BE49-F238E27FC236}">
                          <a16:creationId xmlns:a16="http://schemas.microsoft.com/office/drawing/2014/main" id="{EEF06206-6D1D-661B-DA18-1173AF3E94A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28" name="AutoShape 26">
                      <a:extLst>
                        <a:ext uri="{FF2B5EF4-FFF2-40B4-BE49-F238E27FC236}">
                          <a16:creationId xmlns:a16="http://schemas.microsoft.com/office/drawing/2014/main" id="{D94068B0-38D0-FDFE-8FF3-245C87925C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29" name="AutoShape 27">
                      <a:extLst>
                        <a:ext uri="{FF2B5EF4-FFF2-40B4-BE49-F238E27FC236}">
                          <a16:creationId xmlns:a16="http://schemas.microsoft.com/office/drawing/2014/main" id="{1FAAE1F4-CD07-7DAB-C31E-5AA7CA113CF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113" name="Group 28">
                  <a:extLst>
                    <a:ext uri="{FF2B5EF4-FFF2-40B4-BE49-F238E27FC236}">
                      <a16:creationId xmlns:a16="http://schemas.microsoft.com/office/drawing/2014/main" id="{F52E80C7-FDEC-435B-479C-3A13E922F9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2144" y="1343"/>
                  <a:ext cx="529" cy="122"/>
                  <a:chOff x="2526" y="1060"/>
                  <a:chExt cx="896" cy="236"/>
                </a:xfrm>
              </p:grpSpPr>
              <p:grpSp>
                <p:nvGrpSpPr>
                  <p:cNvPr id="114" name="Group 29">
                    <a:extLst>
                      <a:ext uri="{FF2B5EF4-FFF2-40B4-BE49-F238E27FC236}">
                        <a16:creationId xmlns:a16="http://schemas.microsoft.com/office/drawing/2014/main" id="{494423A9-6608-CA91-0773-D68A8A65158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26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120" name="AutoShape 30">
                      <a:extLst>
                        <a:ext uri="{FF2B5EF4-FFF2-40B4-BE49-F238E27FC236}">
                          <a16:creationId xmlns:a16="http://schemas.microsoft.com/office/drawing/2014/main" id="{C9C89ED1-935A-92D6-43D8-6457A88B7EE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21" name="AutoShape 31">
                      <a:extLst>
                        <a:ext uri="{FF2B5EF4-FFF2-40B4-BE49-F238E27FC236}">
                          <a16:creationId xmlns:a16="http://schemas.microsoft.com/office/drawing/2014/main" id="{EC431828-926B-3689-57BB-42F822B77A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22" name="AutoShape 32">
                      <a:extLst>
                        <a:ext uri="{FF2B5EF4-FFF2-40B4-BE49-F238E27FC236}">
                          <a16:creationId xmlns:a16="http://schemas.microsoft.com/office/drawing/2014/main" id="{192AD1D9-30DB-43C7-C572-F15E317C66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23" name="AutoShape 33">
                      <a:extLst>
                        <a:ext uri="{FF2B5EF4-FFF2-40B4-BE49-F238E27FC236}">
                          <a16:creationId xmlns:a16="http://schemas.microsoft.com/office/drawing/2014/main" id="{32546387-B94D-68CF-E0E5-F310F2B833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115" name="Group 34">
                    <a:extLst>
                      <a:ext uri="{FF2B5EF4-FFF2-40B4-BE49-F238E27FC236}">
                        <a16:creationId xmlns:a16="http://schemas.microsoft.com/office/drawing/2014/main" id="{B9F21C94-682E-7C47-AC86-4C379E493E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116" name="AutoShape 35">
                      <a:extLst>
                        <a:ext uri="{FF2B5EF4-FFF2-40B4-BE49-F238E27FC236}">
                          <a16:creationId xmlns:a16="http://schemas.microsoft.com/office/drawing/2014/main" id="{8219E4BE-0740-CF8C-AF6B-D986F687DC5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17" name="AutoShape 36">
                      <a:extLst>
                        <a:ext uri="{FF2B5EF4-FFF2-40B4-BE49-F238E27FC236}">
                          <a16:creationId xmlns:a16="http://schemas.microsoft.com/office/drawing/2014/main" id="{6030426A-143D-D02A-AAF5-DD626BFE45A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18" name="AutoShape 37">
                      <a:extLst>
                        <a:ext uri="{FF2B5EF4-FFF2-40B4-BE49-F238E27FC236}">
                          <a16:creationId xmlns:a16="http://schemas.microsoft.com/office/drawing/2014/main" id="{6A5CCF4A-B280-D736-FBEC-42812AF49D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19" name="AutoShape 38">
                      <a:extLst>
                        <a:ext uri="{FF2B5EF4-FFF2-40B4-BE49-F238E27FC236}">
                          <a16:creationId xmlns:a16="http://schemas.microsoft.com/office/drawing/2014/main" id="{59D61232-AEC6-578A-9ECF-CE5D66EE0C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</p:grpSp>
          <p:sp>
            <p:nvSpPr>
              <p:cNvPr id="108" name="Text Box 110">
                <a:extLst>
                  <a:ext uri="{FF2B5EF4-FFF2-40B4-BE49-F238E27FC236}">
                    <a16:creationId xmlns:a16="http://schemas.microsoft.com/office/drawing/2014/main" id="{F2E120A6-4830-2B05-1CCE-5D7EE562DC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28639" y="3930590"/>
                <a:ext cx="1210456" cy="9251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16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Yuanti SC" charset="-122"/>
                  </a:rPr>
                  <a:t>待测</a:t>
                </a:r>
                <a:endParaRPr lang="en-US" altLang="zh-CN" sz="216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endParaRPr>
              </a:p>
              <a:p>
                <a:pPr algn="ctr"/>
                <a:r>
                  <a:rPr lang="zh-CN" altLang="en-US" sz="216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Yuanti SC" charset="-122"/>
                  </a:rPr>
                  <a:t>功能项</a:t>
                </a:r>
              </a:p>
            </p:txBody>
          </p:sp>
        </p:grp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AFE57C46-521C-E12A-F9C9-897E8EBD4DF8}"/>
                </a:ext>
              </a:extLst>
            </p:cNvPr>
            <p:cNvSpPr/>
            <p:nvPr/>
          </p:nvSpPr>
          <p:spPr bwMode="gray">
            <a:xfrm>
              <a:off x="3653806" y="1582648"/>
              <a:ext cx="324588" cy="288032"/>
            </a:xfrm>
            <a:prstGeom prst="ellipse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12700" algn="ctr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kumimoji="1" lang="en-US" altLang="zh-CN" sz="16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1" lang="zh-CN" altLang="en-US" sz="162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4" name="组 195">
            <a:extLst>
              <a:ext uri="{FF2B5EF4-FFF2-40B4-BE49-F238E27FC236}">
                <a16:creationId xmlns:a16="http://schemas.microsoft.com/office/drawing/2014/main" id="{0670DD5F-EA1D-0E4A-6FB5-70C9A93AB955}"/>
              </a:ext>
            </a:extLst>
          </p:cNvPr>
          <p:cNvGrpSpPr/>
          <p:nvPr/>
        </p:nvGrpSpPr>
        <p:grpSpPr>
          <a:xfrm>
            <a:off x="6824638" y="1192691"/>
            <a:ext cx="1622071" cy="3277832"/>
            <a:chOff x="7113636" y="1586469"/>
            <a:chExt cx="1802301" cy="3642036"/>
          </a:xfrm>
        </p:grpSpPr>
        <p:sp>
          <p:nvSpPr>
            <p:cNvPr id="135" name="圆角矩形 134">
              <a:extLst>
                <a:ext uri="{FF2B5EF4-FFF2-40B4-BE49-F238E27FC236}">
                  <a16:creationId xmlns:a16="http://schemas.microsoft.com/office/drawing/2014/main" id="{F7D67A55-76A5-EBDD-6C20-D999F5F0F529}"/>
                </a:ext>
              </a:extLst>
            </p:cNvPr>
            <p:cNvSpPr/>
            <p:nvPr/>
          </p:nvSpPr>
          <p:spPr bwMode="gray">
            <a:xfrm>
              <a:off x="7522633" y="1673655"/>
              <a:ext cx="1393304" cy="1470651"/>
            </a:xfrm>
            <a:prstGeom prst="round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12700" algn="ctr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基于</a:t>
              </a:r>
              <a:r>
                <a:rPr kumimoji="1"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特性</a:t>
              </a:r>
              <a:endParaRPr kumimoji="1"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kumimoji="1"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的</a:t>
              </a:r>
              <a:endParaRPr kumimoji="1"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kumimoji="1"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价值分析</a:t>
              </a:r>
              <a:endParaRPr kumimoji="1"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kumimoji="1" lang="zh-CN" altLang="en-US" sz="162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风险分析</a:t>
              </a:r>
              <a:endParaRPr kumimoji="1" lang="en-US" altLang="zh-CN" sz="162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</p:txBody>
        </p:sp>
        <p:sp>
          <p:nvSpPr>
            <p:cNvPr id="136" name="AutoShape 116">
              <a:extLst>
                <a:ext uri="{FF2B5EF4-FFF2-40B4-BE49-F238E27FC236}">
                  <a16:creationId xmlns:a16="http://schemas.microsoft.com/office/drawing/2014/main" id="{53792C4A-9EF7-0E9D-616F-C495F41411E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6200000">
              <a:off x="7118111" y="2194676"/>
              <a:ext cx="400050" cy="408999"/>
            </a:xfrm>
            <a:prstGeom prst="downArrow">
              <a:avLst>
                <a:gd name="adj1" fmla="val 50000"/>
                <a:gd name="adj2" fmla="val 41326"/>
              </a:avLst>
            </a:prstGeom>
            <a:gradFill rotWithShape="1">
              <a:gsLst>
                <a:gs pos="0">
                  <a:srgbClr val="0099CC">
                    <a:gamma/>
                    <a:tint val="57647"/>
                    <a:invGamma/>
                    <a:alpha val="32001"/>
                  </a:srgbClr>
                </a:gs>
                <a:gs pos="100000">
                  <a:srgbClr val="0099CC">
                    <a:alpha val="49001"/>
                  </a:srgbClr>
                </a:gs>
              </a:gsLst>
              <a:lin ang="5400000" scaled="1"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 sz="162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AutoShape 116">
              <a:extLst>
                <a:ext uri="{FF2B5EF4-FFF2-40B4-BE49-F238E27FC236}">
                  <a16:creationId xmlns:a16="http://schemas.microsoft.com/office/drawing/2014/main" id="{68D0FC3B-A117-402F-6C38-7EE5E7BE86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01771" y="3184197"/>
              <a:ext cx="356113" cy="527325"/>
            </a:xfrm>
            <a:prstGeom prst="downArrow">
              <a:avLst>
                <a:gd name="adj1" fmla="val 50000"/>
                <a:gd name="adj2" fmla="val 41326"/>
              </a:avLst>
            </a:prstGeom>
            <a:gradFill rotWithShape="1">
              <a:gsLst>
                <a:gs pos="0">
                  <a:srgbClr val="0099CC">
                    <a:gamma/>
                    <a:tint val="57647"/>
                    <a:invGamma/>
                    <a:alpha val="32001"/>
                  </a:srgbClr>
                </a:gs>
                <a:gs pos="100000">
                  <a:srgbClr val="0099CC">
                    <a:alpha val="49001"/>
                  </a:srgbClr>
                </a:gs>
              </a:gsLst>
              <a:lin ang="5400000" scaled="1"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 sz="162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8" name="组 131">
              <a:extLst>
                <a:ext uri="{FF2B5EF4-FFF2-40B4-BE49-F238E27FC236}">
                  <a16:creationId xmlns:a16="http://schemas.microsoft.com/office/drawing/2014/main" id="{60F976C3-7841-622B-8610-E749B1F1D2C7}"/>
                </a:ext>
              </a:extLst>
            </p:cNvPr>
            <p:cNvGrpSpPr/>
            <p:nvPr/>
          </p:nvGrpSpPr>
          <p:grpSpPr>
            <a:xfrm>
              <a:off x="7596336" y="3793604"/>
              <a:ext cx="1253271" cy="1434901"/>
              <a:chOff x="-324543" y="3793604"/>
              <a:chExt cx="1342999" cy="1577935"/>
            </a:xfrm>
          </p:grpSpPr>
          <p:grpSp>
            <p:nvGrpSpPr>
              <p:cNvPr id="140" name="Group 3">
                <a:extLst>
                  <a:ext uri="{FF2B5EF4-FFF2-40B4-BE49-F238E27FC236}">
                    <a16:creationId xmlns:a16="http://schemas.microsoft.com/office/drawing/2014/main" id="{EEFF6A43-B066-E12E-C10A-1D1104F224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24543" y="3793604"/>
                <a:ext cx="1342999" cy="1577935"/>
                <a:chOff x="1868" y="868"/>
                <a:chExt cx="680" cy="849"/>
              </a:xfrm>
            </p:grpSpPr>
            <p:pic>
              <p:nvPicPr>
                <p:cNvPr id="142" name="Picture 14" descr="circuler_1">
                  <a:extLst>
                    <a:ext uri="{FF2B5EF4-FFF2-40B4-BE49-F238E27FC236}">
                      <a16:creationId xmlns:a16="http://schemas.microsoft.com/office/drawing/2014/main" id="{86E290F8-6BC8-DE26-2B23-A9737F45AC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1868" y="868"/>
                  <a:ext cx="676" cy="6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43" name="Oval 15">
                  <a:extLst>
                    <a:ext uri="{FF2B5EF4-FFF2-40B4-BE49-F238E27FC236}">
                      <a16:creationId xmlns:a16="http://schemas.microsoft.com/office/drawing/2014/main" id="{67C31525-F34E-E12B-A357-95EF775CE0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868" y="868"/>
                  <a:ext cx="680" cy="684"/>
                </a:xfrm>
                <a:prstGeom prst="ellipse">
                  <a:avLst/>
                </a:prstGeom>
                <a:solidFill>
                  <a:srgbClr val="99CC00">
                    <a:alpha val="50000"/>
                  </a:srgbClr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zh-CN" altLang="zh-CN" sz="162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144" name="Picture 16" descr="light_shadow1">
                  <a:extLst>
                    <a:ext uri="{FF2B5EF4-FFF2-40B4-BE49-F238E27FC236}">
                      <a16:creationId xmlns:a16="http://schemas.microsoft.com/office/drawing/2014/main" id="{8F11FCB5-4D0C-DCD5-26DB-152878F1F0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1875" y="896"/>
                  <a:ext cx="498" cy="4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145" name="Group 17">
                  <a:extLst>
                    <a:ext uri="{FF2B5EF4-FFF2-40B4-BE49-F238E27FC236}">
                      <a16:creationId xmlns:a16="http://schemas.microsoft.com/office/drawing/2014/main" id="{C3DD6237-D0E6-08B8-E2EA-A0FB8BF60B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2068" y="1353"/>
                  <a:ext cx="603" cy="139"/>
                  <a:chOff x="2526" y="1060"/>
                  <a:chExt cx="896" cy="236"/>
                </a:xfrm>
              </p:grpSpPr>
              <p:grpSp>
                <p:nvGrpSpPr>
                  <p:cNvPr id="157" name="Group 18">
                    <a:extLst>
                      <a:ext uri="{FF2B5EF4-FFF2-40B4-BE49-F238E27FC236}">
                        <a16:creationId xmlns:a16="http://schemas.microsoft.com/office/drawing/2014/main" id="{72B9C9E7-72E4-C4FA-1A9A-E97DCC46D3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26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163" name="AutoShape 19">
                      <a:extLst>
                        <a:ext uri="{FF2B5EF4-FFF2-40B4-BE49-F238E27FC236}">
                          <a16:creationId xmlns:a16="http://schemas.microsoft.com/office/drawing/2014/main" id="{9BD2BD4F-4F55-12F1-E32A-21BC599022B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64" name="AutoShape 20">
                      <a:extLst>
                        <a:ext uri="{FF2B5EF4-FFF2-40B4-BE49-F238E27FC236}">
                          <a16:creationId xmlns:a16="http://schemas.microsoft.com/office/drawing/2014/main" id="{5207F259-AC92-6B85-1DD3-BAAFAB853A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65" name="AutoShape 21">
                      <a:extLst>
                        <a:ext uri="{FF2B5EF4-FFF2-40B4-BE49-F238E27FC236}">
                          <a16:creationId xmlns:a16="http://schemas.microsoft.com/office/drawing/2014/main" id="{A43E21A1-55F8-B97B-9DCE-461E8C86F0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66" name="AutoShape 22">
                      <a:extLst>
                        <a:ext uri="{FF2B5EF4-FFF2-40B4-BE49-F238E27FC236}">
                          <a16:creationId xmlns:a16="http://schemas.microsoft.com/office/drawing/2014/main" id="{EEB54633-D030-3877-4C34-386120B22B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158" name="Group 23">
                    <a:extLst>
                      <a:ext uri="{FF2B5EF4-FFF2-40B4-BE49-F238E27FC236}">
                        <a16:creationId xmlns:a16="http://schemas.microsoft.com/office/drawing/2014/main" id="{AF85C56A-FBC1-6959-F38B-FC807FD05B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159" name="AutoShape 24">
                      <a:extLst>
                        <a:ext uri="{FF2B5EF4-FFF2-40B4-BE49-F238E27FC236}">
                          <a16:creationId xmlns:a16="http://schemas.microsoft.com/office/drawing/2014/main" id="{28235BB0-D0ED-54FE-3FFE-054BB492097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60" name="AutoShape 25">
                      <a:extLst>
                        <a:ext uri="{FF2B5EF4-FFF2-40B4-BE49-F238E27FC236}">
                          <a16:creationId xmlns:a16="http://schemas.microsoft.com/office/drawing/2014/main" id="{E08602AD-3902-045F-8853-A37758C89A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61" name="AutoShape 26">
                      <a:extLst>
                        <a:ext uri="{FF2B5EF4-FFF2-40B4-BE49-F238E27FC236}">
                          <a16:creationId xmlns:a16="http://schemas.microsoft.com/office/drawing/2014/main" id="{B12D28B4-F9F7-8A0A-5DC6-F88D25D3A95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62" name="AutoShape 27">
                      <a:extLst>
                        <a:ext uri="{FF2B5EF4-FFF2-40B4-BE49-F238E27FC236}">
                          <a16:creationId xmlns:a16="http://schemas.microsoft.com/office/drawing/2014/main" id="{47934F1D-27EC-0C6F-81FA-42956C6D4CC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146" name="Group 28">
                  <a:extLst>
                    <a:ext uri="{FF2B5EF4-FFF2-40B4-BE49-F238E27FC236}">
                      <a16:creationId xmlns:a16="http://schemas.microsoft.com/office/drawing/2014/main" id="{7985E368-B1F8-E1DD-F194-4FD1EDEB49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2144" y="1343"/>
                  <a:ext cx="529" cy="122"/>
                  <a:chOff x="2526" y="1060"/>
                  <a:chExt cx="896" cy="236"/>
                </a:xfrm>
              </p:grpSpPr>
              <p:grpSp>
                <p:nvGrpSpPr>
                  <p:cNvPr id="147" name="Group 29">
                    <a:extLst>
                      <a:ext uri="{FF2B5EF4-FFF2-40B4-BE49-F238E27FC236}">
                        <a16:creationId xmlns:a16="http://schemas.microsoft.com/office/drawing/2014/main" id="{224420F0-351D-D3A3-E430-1D2CC4CF80D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26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153" name="AutoShape 30">
                      <a:extLst>
                        <a:ext uri="{FF2B5EF4-FFF2-40B4-BE49-F238E27FC236}">
                          <a16:creationId xmlns:a16="http://schemas.microsoft.com/office/drawing/2014/main" id="{0531DD5B-967C-A606-7CAD-4E87E86CBF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54" name="AutoShape 31">
                      <a:extLst>
                        <a:ext uri="{FF2B5EF4-FFF2-40B4-BE49-F238E27FC236}">
                          <a16:creationId xmlns:a16="http://schemas.microsoft.com/office/drawing/2014/main" id="{89265CB2-68CF-32A5-2D94-E62F0943E09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55" name="AutoShape 32">
                      <a:extLst>
                        <a:ext uri="{FF2B5EF4-FFF2-40B4-BE49-F238E27FC236}">
                          <a16:creationId xmlns:a16="http://schemas.microsoft.com/office/drawing/2014/main" id="{1E72F824-E85A-55A7-9796-CE538BD916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10800000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56" name="AutoShape 33">
                      <a:extLst>
                        <a:ext uri="{FF2B5EF4-FFF2-40B4-BE49-F238E27FC236}">
                          <a16:creationId xmlns:a16="http://schemas.microsoft.com/office/drawing/2014/main" id="{4353DBFD-C592-EB7A-8311-BA359F78554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148" name="Group 34">
                    <a:extLst>
                      <a:ext uri="{FF2B5EF4-FFF2-40B4-BE49-F238E27FC236}">
                        <a16:creationId xmlns:a16="http://schemas.microsoft.com/office/drawing/2014/main" id="{FC94A40A-365E-2015-23B9-4975F1D255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149" name="AutoShape 35">
                      <a:extLst>
                        <a:ext uri="{FF2B5EF4-FFF2-40B4-BE49-F238E27FC236}">
                          <a16:creationId xmlns:a16="http://schemas.microsoft.com/office/drawing/2014/main" id="{23C83A7E-A78D-EB0E-3D4B-36F2989D1B6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50" name="AutoShape 36">
                      <a:extLst>
                        <a:ext uri="{FF2B5EF4-FFF2-40B4-BE49-F238E27FC236}">
                          <a16:creationId xmlns:a16="http://schemas.microsoft.com/office/drawing/2014/main" id="{9819044E-92AD-F3E1-EA8C-F5B5BEF91E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51" name="AutoShape 37">
                      <a:extLst>
                        <a:ext uri="{FF2B5EF4-FFF2-40B4-BE49-F238E27FC236}">
                          <a16:creationId xmlns:a16="http://schemas.microsoft.com/office/drawing/2014/main" id="{A137CE9F-16BD-AB80-6418-2C495711CC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52" name="AutoShape 38">
                      <a:extLst>
                        <a:ext uri="{FF2B5EF4-FFF2-40B4-BE49-F238E27FC236}">
                          <a16:creationId xmlns:a16="http://schemas.microsoft.com/office/drawing/2014/main" id="{F5BD0FDB-611F-FEE1-4034-EFB0F721E2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eaVert" wrap="none" anchor="ctr"/>
                    <a:lstStyle/>
                    <a:p>
                      <a:pPr algn="ctr"/>
                      <a:endParaRPr lang="zh-CN" altLang="zh-CN" sz="16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</p:grpSp>
          <p:sp>
            <p:nvSpPr>
              <p:cNvPr id="141" name="Text Box 110">
                <a:extLst>
                  <a:ext uri="{FF2B5EF4-FFF2-40B4-BE49-F238E27FC236}">
                    <a16:creationId xmlns:a16="http://schemas.microsoft.com/office/drawing/2014/main" id="{AD176869-E8BE-1371-3469-61A06578CA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66140" y="3955461"/>
                <a:ext cx="1210456" cy="9251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216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Yuanti SC" charset="-122"/>
                  </a:rPr>
                  <a:t>测试项</a:t>
                </a:r>
                <a:endParaRPr lang="en-US" altLang="zh-CN" sz="216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endParaRPr>
              </a:p>
              <a:p>
                <a:r>
                  <a:rPr lang="zh-CN" altLang="en-US" sz="216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Yuanti SC" charset="-122"/>
                  </a:rPr>
                  <a:t>优先级</a:t>
                </a:r>
              </a:p>
            </p:txBody>
          </p:sp>
        </p:grp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8B5E558-4F28-C8F8-6D54-2AC81A93C69E}"/>
                </a:ext>
              </a:extLst>
            </p:cNvPr>
            <p:cNvSpPr/>
            <p:nvPr/>
          </p:nvSpPr>
          <p:spPr bwMode="gray">
            <a:xfrm>
              <a:off x="7360339" y="1586469"/>
              <a:ext cx="324588" cy="288032"/>
            </a:xfrm>
            <a:prstGeom prst="ellipse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12700" algn="ctr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kumimoji="1" lang="en-US" altLang="zh-CN" sz="16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kumimoji="1" lang="zh-CN" altLang="en-US" sz="162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5726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AF477-4D7A-4547-4886-9E612A85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测试目标</a:t>
            </a:r>
          </a:p>
        </p:txBody>
      </p:sp>
      <p:pic>
        <p:nvPicPr>
          <p:cNvPr id="4" name="图片 3" descr="屏幕快照 2015-11-16 上午7.30.17.png">
            <a:extLst>
              <a:ext uri="{FF2B5EF4-FFF2-40B4-BE49-F238E27FC236}">
                <a16:creationId xmlns:a16="http://schemas.microsoft.com/office/drawing/2014/main" id="{55A45350-3777-2FAD-08DE-C0CDC29345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50" y="2636557"/>
            <a:ext cx="4277275" cy="233305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0FB8E7-11B6-7981-56BD-090F9B2F9EA6}"/>
              </a:ext>
            </a:extLst>
          </p:cNvPr>
          <p:cNvSpPr/>
          <p:nvPr/>
        </p:nvSpPr>
        <p:spPr>
          <a:xfrm>
            <a:off x="813182" y="1145992"/>
            <a:ext cx="6804756" cy="1953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8610" indent="-30861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满足业务需求，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包括新改动的业务、已有业务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08610" indent="-30861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满足质量要求，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包括使用质量、功能性要求和非功能性要求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08610" indent="-30861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测试覆盖率要求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08610" indent="-30861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测试效率、周期、成本等目标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78758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A7720-DEAB-769F-6111-EBFE94D6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测试范围分析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CBC10B-8251-CB4A-E18E-DAB55950EE73}"/>
              </a:ext>
            </a:extLst>
          </p:cNvPr>
          <p:cNvSpPr/>
          <p:nvPr/>
        </p:nvSpPr>
        <p:spPr>
          <a:xfrm>
            <a:off x="1285378" y="988705"/>
            <a:ext cx="699101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spcBef>
                <a:spcPct val="30000"/>
              </a:spcBef>
              <a:defRPr/>
            </a:pPr>
            <a:r>
              <a:rPr lang="zh-CN" altLang="en-US" sz="2160" kern="0" dirty="0">
                <a:solidFill>
                  <a:srgbClr val="F98D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界定影响范围的边界；哪些要测试、哪些不需要测试</a:t>
            </a:r>
            <a:r>
              <a:rPr lang="is-IS" altLang="zh-CN" sz="2160" kern="0" dirty="0">
                <a:solidFill>
                  <a:srgbClr val="F98D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…...</a:t>
            </a:r>
            <a:endParaRPr lang="en-GB" altLang="en-US" sz="2160" kern="0" dirty="0">
              <a:solidFill>
                <a:srgbClr val="F98D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32F6165-3247-0062-902B-0C8F5B418ADB}"/>
              </a:ext>
            </a:extLst>
          </p:cNvPr>
          <p:cNvSpPr/>
          <p:nvPr/>
        </p:nvSpPr>
        <p:spPr>
          <a:xfrm>
            <a:off x="1968609" y="1727889"/>
            <a:ext cx="1729652" cy="5916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项目目标和范围文档</a:t>
            </a:r>
            <a:r>
              <a:rPr kumimoji="1" lang="zh-CN" altLang="en-US" sz="162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（计划）</a:t>
            </a:r>
            <a:endParaRPr kumimoji="1" lang="zh-CN" altLang="en-US" sz="162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9E2691A-A7EA-E160-92A4-EB3C6F6FEDC2}"/>
              </a:ext>
            </a:extLst>
          </p:cNvPr>
          <p:cNvSpPr/>
          <p:nvPr/>
        </p:nvSpPr>
        <p:spPr>
          <a:xfrm>
            <a:off x="5794629" y="1727889"/>
            <a:ext cx="1221424" cy="5916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功能特性列表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F938731-D6B7-2A7F-39F6-8DC924C33B64}"/>
              </a:ext>
            </a:extLst>
          </p:cNvPr>
          <p:cNvSpPr/>
          <p:nvPr/>
        </p:nvSpPr>
        <p:spPr>
          <a:xfrm>
            <a:off x="4009631" y="1728597"/>
            <a:ext cx="1525094" cy="5916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2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业务流程、规则</a:t>
            </a:r>
            <a:r>
              <a:rPr kumimoji="1" lang="zh-CN" altLang="en-US" sz="16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、业务数据</a:t>
            </a:r>
            <a:endParaRPr kumimoji="1" lang="zh-CN" altLang="en-US" sz="144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219C6293-7B14-8E1C-CEB2-DF792F18D696}"/>
              </a:ext>
            </a:extLst>
          </p:cNvPr>
          <p:cNvCxnSpPr>
            <a:stCxn id="6" idx="2"/>
            <a:endCxn id="5" idx="0"/>
          </p:cNvCxnSpPr>
          <p:nvPr/>
        </p:nvCxnSpPr>
        <p:spPr bwMode="auto">
          <a:xfrm rot="16200000" flipH="1">
            <a:off x="3413446" y="1739520"/>
            <a:ext cx="518404" cy="1678427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BF8319E3-1B6D-4903-98E5-B67DA7717201}"/>
              </a:ext>
            </a:extLst>
          </p:cNvPr>
          <p:cNvCxnSpPr>
            <a:stCxn id="7" idx="2"/>
            <a:endCxn id="5" idx="0"/>
          </p:cNvCxnSpPr>
          <p:nvPr/>
        </p:nvCxnSpPr>
        <p:spPr bwMode="auto">
          <a:xfrm rot="5400000">
            <a:off x="5199400" y="1631995"/>
            <a:ext cx="518404" cy="189347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83680134-686B-939C-97A4-4CA356333503}"/>
              </a:ext>
            </a:extLst>
          </p:cNvPr>
          <p:cNvCxnSpPr>
            <a:stCxn id="10" idx="2"/>
            <a:endCxn id="5" idx="0"/>
          </p:cNvCxnSpPr>
          <p:nvPr/>
        </p:nvCxnSpPr>
        <p:spPr bwMode="auto">
          <a:xfrm rot="5400000">
            <a:off x="4383172" y="2448930"/>
            <a:ext cx="517696" cy="260315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圆角矩形 4">
            <a:extLst>
              <a:ext uri="{FF2B5EF4-FFF2-40B4-BE49-F238E27FC236}">
                <a16:creationId xmlns:a16="http://schemas.microsoft.com/office/drawing/2014/main" id="{0611C065-B151-ECEF-C281-DEF5485CBC3C}"/>
              </a:ext>
            </a:extLst>
          </p:cNvPr>
          <p:cNvSpPr/>
          <p:nvPr/>
        </p:nvSpPr>
        <p:spPr>
          <a:xfrm>
            <a:off x="4048128" y="2837935"/>
            <a:ext cx="927468" cy="44446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分析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BDFA8ED-403B-D8AD-114E-CC869AF4FF0F}"/>
              </a:ext>
            </a:extLst>
          </p:cNvPr>
          <p:cNvGrpSpPr/>
          <p:nvPr/>
        </p:nvGrpSpPr>
        <p:grpSpPr>
          <a:xfrm>
            <a:off x="1395042" y="3282396"/>
            <a:ext cx="6950756" cy="1190068"/>
            <a:chOff x="1395042" y="3282396"/>
            <a:chExt cx="6950756" cy="1190068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D4608475-F769-51BE-7328-F5D65EC09B74}"/>
                </a:ext>
              </a:extLst>
            </p:cNvPr>
            <p:cNvSpPr/>
            <p:nvPr/>
          </p:nvSpPr>
          <p:spPr>
            <a:xfrm>
              <a:off x="1395042" y="3875315"/>
              <a:ext cx="1251143" cy="5916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62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测试</a:t>
              </a:r>
              <a:r>
                <a:rPr kumimoji="1" lang="zh-CN" altLang="en-US" sz="162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需求</a:t>
              </a:r>
              <a:r>
                <a:rPr kumimoji="1" lang="en-US" altLang="zh-CN" sz="162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Spec</a:t>
              </a:r>
              <a:endParaRPr kumimoji="1" lang="zh-CN" altLang="en-US" sz="16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417CC32C-FDEE-A0BA-D423-762873A4483D}"/>
                </a:ext>
              </a:extLst>
            </p:cNvPr>
            <p:cNvSpPr/>
            <p:nvPr/>
          </p:nvSpPr>
          <p:spPr>
            <a:xfrm>
              <a:off x="2898302" y="3858974"/>
              <a:ext cx="1338270" cy="5916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62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测试项列表</a:t>
              </a:r>
              <a:endParaRPr kumimoji="1" lang="en-US" altLang="zh-CN" sz="16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  <a:p>
              <a:pPr algn="ctr"/>
              <a:r>
                <a:rPr kumimoji="1" lang="zh-CN" altLang="en-US" sz="144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（按优先级）</a:t>
              </a: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34CBDBDF-EA1E-154C-900C-586C9233DD3D}"/>
                </a:ext>
              </a:extLst>
            </p:cNvPr>
            <p:cNvSpPr/>
            <p:nvPr/>
          </p:nvSpPr>
          <p:spPr>
            <a:xfrm>
              <a:off x="4432826" y="3875315"/>
              <a:ext cx="1090167" cy="5916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62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测试数据</a:t>
              </a:r>
              <a:endParaRPr kumimoji="1" lang="en-US" altLang="zh-CN" sz="16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C72B451F-88C6-83B6-0980-310E23977EFB}"/>
                </a:ext>
              </a:extLst>
            </p:cNvPr>
            <p:cNvSpPr/>
            <p:nvPr/>
          </p:nvSpPr>
          <p:spPr>
            <a:xfrm>
              <a:off x="5672812" y="3858974"/>
              <a:ext cx="1090167" cy="5916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62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测试边界界定</a:t>
              </a:r>
              <a:endParaRPr kumimoji="1" lang="en-US" altLang="zh-CN" sz="16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8839C446-7AAC-B531-B6ED-627DD8F87974}"/>
                </a:ext>
              </a:extLst>
            </p:cNvPr>
            <p:cNvSpPr/>
            <p:nvPr/>
          </p:nvSpPr>
          <p:spPr>
            <a:xfrm>
              <a:off x="6959233" y="3880822"/>
              <a:ext cx="1386565" cy="5916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62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测试项与需求</a:t>
              </a:r>
              <a:r>
                <a:rPr kumimoji="1" lang="zh-CN" altLang="en-US" sz="162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rPr>
                <a:t>映射矩阵</a:t>
              </a:r>
              <a:endParaRPr kumimoji="1" lang="en-US" altLang="zh-CN" sz="16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endParaRPr>
            </a:p>
          </p:txBody>
        </p:sp>
        <p:cxnSp>
          <p:nvCxnSpPr>
            <p:cNvPr id="17" name="肘形连接符 16">
              <a:extLst>
                <a:ext uri="{FF2B5EF4-FFF2-40B4-BE49-F238E27FC236}">
                  <a16:creationId xmlns:a16="http://schemas.microsoft.com/office/drawing/2014/main" id="{F4494DC7-2EB4-A282-CC55-BC3BD29021BA}"/>
                </a:ext>
              </a:extLst>
            </p:cNvPr>
            <p:cNvCxnSpPr>
              <a:stCxn id="5" idx="2"/>
              <a:endCxn id="8" idx="0"/>
            </p:cNvCxnSpPr>
            <p:nvPr/>
          </p:nvCxnSpPr>
          <p:spPr bwMode="auto">
            <a:xfrm rot="5400000">
              <a:off x="2969779" y="2333231"/>
              <a:ext cx="592918" cy="2491249"/>
            </a:xfrm>
            <a:prstGeom prst="bentConnector3">
              <a:avLst/>
            </a:prstGeom>
            <a:solidFill>
              <a:schemeClr val="accent1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肘形连接符 17">
              <a:extLst>
                <a:ext uri="{FF2B5EF4-FFF2-40B4-BE49-F238E27FC236}">
                  <a16:creationId xmlns:a16="http://schemas.microsoft.com/office/drawing/2014/main" id="{C6A4777C-D874-5721-82E7-80FD54C275AA}"/>
                </a:ext>
              </a:extLst>
            </p:cNvPr>
            <p:cNvCxnSpPr>
              <a:stCxn id="5" idx="2"/>
              <a:endCxn id="11" idx="0"/>
            </p:cNvCxnSpPr>
            <p:nvPr/>
          </p:nvCxnSpPr>
          <p:spPr bwMode="auto">
            <a:xfrm rot="16200000" flipH="1">
              <a:off x="4448427" y="3345832"/>
              <a:ext cx="592918" cy="46604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肘形连接符 18">
              <a:extLst>
                <a:ext uri="{FF2B5EF4-FFF2-40B4-BE49-F238E27FC236}">
                  <a16:creationId xmlns:a16="http://schemas.microsoft.com/office/drawing/2014/main" id="{BE0AA3D2-D6FD-E3DC-25D6-A15B79B9CDAA}"/>
                </a:ext>
              </a:extLst>
            </p:cNvPr>
            <p:cNvCxnSpPr>
              <a:stCxn id="5" idx="2"/>
              <a:endCxn id="12" idx="0"/>
            </p:cNvCxnSpPr>
            <p:nvPr/>
          </p:nvCxnSpPr>
          <p:spPr bwMode="auto">
            <a:xfrm rot="16200000" flipH="1">
              <a:off x="5076590" y="2717669"/>
              <a:ext cx="576578" cy="170603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肘形连接符 19">
              <a:extLst>
                <a:ext uri="{FF2B5EF4-FFF2-40B4-BE49-F238E27FC236}">
                  <a16:creationId xmlns:a16="http://schemas.microsoft.com/office/drawing/2014/main" id="{4DCBB7E6-472B-6017-9613-A98483DC1A86}"/>
                </a:ext>
              </a:extLst>
            </p:cNvPr>
            <p:cNvCxnSpPr>
              <a:stCxn id="5" idx="2"/>
              <a:endCxn id="13" idx="0"/>
            </p:cNvCxnSpPr>
            <p:nvPr/>
          </p:nvCxnSpPr>
          <p:spPr bwMode="auto">
            <a:xfrm rot="16200000" flipH="1">
              <a:off x="5782977" y="2011282"/>
              <a:ext cx="598425" cy="314065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肘形连接符 20">
              <a:extLst>
                <a:ext uri="{FF2B5EF4-FFF2-40B4-BE49-F238E27FC236}">
                  <a16:creationId xmlns:a16="http://schemas.microsoft.com/office/drawing/2014/main" id="{32A7F074-C26A-2688-84E4-7D3D4CB22F2D}"/>
                </a:ext>
              </a:extLst>
            </p:cNvPr>
            <p:cNvCxnSpPr>
              <a:stCxn id="5" idx="2"/>
              <a:endCxn id="9" idx="0"/>
            </p:cNvCxnSpPr>
            <p:nvPr/>
          </p:nvCxnSpPr>
          <p:spPr bwMode="auto">
            <a:xfrm rot="5400000">
              <a:off x="3751361" y="3098472"/>
              <a:ext cx="576578" cy="94442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684628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/>
          <p:cNvGraphicFramePr/>
          <p:nvPr/>
        </p:nvGraphicFramePr>
        <p:xfrm>
          <a:off x="3840525" y="590034"/>
          <a:ext cx="3857652" cy="1855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图示 23"/>
          <p:cNvGraphicFramePr/>
          <p:nvPr/>
        </p:nvGraphicFramePr>
        <p:xfrm>
          <a:off x="2104603" y="4228561"/>
          <a:ext cx="4981671" cy="626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9" name="左弧形箭头 28"/>
          <p:cNvSpPr/>
          <p:nvPr/>
        </p:nvSpPr>
        <p:spPr>
          <a:xfrm rot="20193032">
            <a:off x="2143337" y="2327447"/>
            <a:ext cx="803865" cy="1302494"/>
          </a:xfrm>
          <a:prstGeom prst="curvedRightArrow">
            <a:avLst>
              <a:gd name="adj1" fmla="val 9667"/>
              <a:gd name="adj2" fmla="val 2413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爆炸形 2 30"/>
          <p:cNvSpPr/>
          <p:nvPr/>
        </p:nvSpPr>
        <p:spPr>
          <a:xfrm>
            <a:off x="1815257" y="834648"/>
            <a:ext cx="1880606" cy="926557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6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爆炸形 2 31"/>
          <p:cNvSpPr/>
          <p:nvPr/>
        </p:nvSpPr>
        <p:spPr>
          <a:xfrm>
            <a:off x="1525955" y="1653327"/>
            <a:ext cx="1398399" cy="675089"/>
          </a:xfrm>
          <a:prstGeom prst="irregularSeal2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80" dirty="0">
                <a:latin typeface="微软雅黑" pitchFamily="34" charset="-122"/>
                <a:ea typeface="微软雅黑" pitchFamily="34" charset="-122"/>
              </a:rPr>
              <a:t>干系人</a:t>
            </a:r>
          </a:p>
        </p:txBody>
      </p:sp>
      <p:sp>
        <p:nvSpPr>
          <p:cNvPr id="33" name="爆炸形 2 32"/>
          <p:cNvSpPr/>
          <p:nvPr/>
        </p:nvSpPr>
        <p:spPr>
          <a:xfrm>
            <a:off x="2586766" y="1664385"/>
            <a:ext cx="1253759" cy="828924"/>
          </a:xfrm>
          <a:prstGeom prst="irregularSeal2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约束条件</a:t>
            </a:r>
          </a:p>
        </p:txBody>
      </p:sp>
      <p:sp>
        <p:nvSpPr>
          <p:cNvPr id="34" name="上弧形箭头 33"/>
          <p:cNvSpPr/>
          <p:nvPr/>
        </p:nvSpPr>
        <p:spPr>
          <a:xfrm>
            <a:off x="3496694" y="1181623"/>
            <a:ext cx="976941" cy="335929"/>
          </a:xfrm>
          <a:prstGeom prst="curved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2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3"/>
          <p:cNvSpPr>
            <a:spLocks noGrp="1"/>
          </p:cNvSpPr>
          <p:nvPr>
            <p:ph type="title"/>
          </p:nvPr>
        </p:nvSpPr>
        <p:spPr>
          <a:xfrm>
            <a:off x="471662" y="314593"/>
            <a:ext cx="5554980" cy="479500"/>
          </a:xfrm>
        </p:spPr>
        <p:txBody>
          <a:bodyPr>
            <a:noAutofit/>
          </a:bodyPr>
          <a:lstStyle/>
          <a:p>
            <a:pPr>
              <a:buClr>
                <a:schemeClr val="accent4"/>
              </a:buClr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分析的内容：领域、元素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7A990E-ED40-78CF-6446-1D3245B3332E}"/>
              </a:ext>
            </a:extLst>
          </p:cNvPr>
          <p:cNvGrpSpPr/>
          <p:nvPr/>
        </p:nvGrpSpPr>
        <p:grpSpPr>
          <a:xfrm>
            <a:off x="641423" y="2548108"/>
            <a:ext cx="7828272" cy="1579560"/>
            <a:chOff x="641423" y="2548108"/>
            <a:chExt cx="7828272" cy="1579560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670617" y="4126596"/>
              <a:ext cx="5690037" cy="1072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718839" y="2548108"/>
              <a:ext cx="5690037" cy="1072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graphicFrame>
          <p:nvGraphicFramePr>
            <p:cNvPr id="20" name="图示 19"/>
            <p:cNvGraphicFramePr/>
            <p:nvPr/>
          </p:nvGraphicFramePr>
          <p:xfrm>
            <a:off x="2924354" y="2548108"/>
            <a:ext cx="4114800" cy="151374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3D1067B-CBD3-9BB2-F5DB-BEB5C9CBB5FE}"/>
                </a:ext>
              </a:extLst>
            </p:cNvPr>
            <p:cNvSpPr txBox="1"/>
            <p:nvPr/>
          </p:nvSpPr>
          <p:spPr>
            <a:xfrm>
              <a:off x="7746420" y="2850923"/>
              <a:ext cx="72327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正确性</a:t>
              </a:r>
              <a:endParaRPr kumimoji="1" lang="en-US" altLang="zh-CN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sz="1400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完备性</a:t>
              </a:r>
              <a:endParaRPr kumimoji="1" lang="en-US" altLang="zh-CN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sz="1400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适应性</a:t>
              </a:r>
            </a:p>
          </p:txBody>
        </p:sp>
        <p:cxnSp>
          <p:nvCxnSpPr>
            <p:cNvPr id="5" name="直接箭头连接符 21">
              <a:extLst>
                <a:ext uri="{FF2B5EF4-FFF2-40B4-BE49-F238E27FC236}">
                  <a16:creationId xmlns:a16="http://schemas.microsoft.com/office/drawing/2014/main" id="{A37B107B-C249-2669-BF00-FA8B803D9AFF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6794090" y="3052344"/>
              <a:ext cx="952330" cy="167911"/>
            </a:xfrm>
            <a:prstGeom prst="straightConnector1">
              <a:avLst/>
            </a:prstGeom>
            <a:ln w="1905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87">
              <a:extLst>
                <a:ext uri="{FF2B5EF4-FFF2-40B4-BE49-F238E27FC236}">
                  <a16:creationId xmlns:a16="http://schemas.microsoft.com/office/drawing/2014/main" id="{0986F972-C718-F9D5-F2D9-5C70C894B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423" y="3598055"/>
              <a:ext cx="155793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fontAlgn="ctr" hangingPunct="0">
                <a:buClr>
                  <a:srgbClr val="FF0000"/>
                </a:buClr>
                <a:buSzPct val="70000"/>
              </a:pPr>
              <a:r>
                <a:rPr lang="zh-CN" altLang="en-US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目标场景决策卡</a:t>
              </a:r>
              <a:endPara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" name="直接箭头连接符 21">
              <a:extLst>
                <a:ext uri="{FF2B5EF4-FFF2-40B4-BE49-F238E27FC236}">
                  <a16:creationId xmlns:a16="http://schemas.microsoft.com/office/drawing/2014/main" id="{3FC92DFD-41DE-0088-1165-A09639C0A5FC}"/>
                </a:ext>
              </a:extLst>
            </p:cNvPr>
            <p:cNvCxnSpPr>
              <a:cxnSpLocks/>
            </p:cNvCxnSpPr>
            <p:nvPr/>
          </p:nvCxnSpPr>
          <p:spPr>
            <a:xfrm>
              <a:off x="2008162" y="3766670"/>
              <a:ext cx="1205483" cy="28582"/>
            </a:xfrm>
            <a:prstGeom prst="straightConnector1">
              <a:avLst/>
            </a:prstGeom>
            <a:ln w="1905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3F25741-074A-93EC-57DD-08E32C6F9B1B}"/>
              </a:ext>
            </a:extLst>
          </p:cNvPr>
          <p:cNvSpPr txBox="1"/>
          <p:nvPr/>
        </p:nvSpPr>
        <p:spPr>
          <a:xfrm>
            <a:off x="2165007" y="1063248"/>
            <a:ext cx="1181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愿景、目标商业价值</a:t>
            </a:r>
          </a:p>
        </p:txBody>
      </p:sp>
    </p:spTree>
    <p:extLst>
      <p:ext uri="{BB962C8B-B14F-4D97-AF65-F5344CB8AC3E}">
        <p14:creationId xmlns:p14="http://schemas.microsoft.com/office/powerpoint/2010/main" val="22816031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74BA5-3C1F-8D81-5349-2C71040A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软件测试工作和测试件</a:t>
            </a:r>
          </a:p>
        </p:txBody>
      </p:sp>
      <p:pic>
        <p:nvPicPr>
          <p:cNvPr id="4" name="图片 3" descr="屏幕快照 2014-06-28 下午4.37.22.png">
            <a:extLst>
              <a:ext uri="{FF2B5EF4-FFF2-40B4-BE49-F238E27FC236}">
                <a16:creationId xmlns:a16="http://schemas.microsoft.com/office/drawing/2014/main" id="{F35C132C-82A7-C80C-B4C6-7046CFA13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26" y="904866"/>
            <a:ext cx="5158362" cy="39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18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558" y="254970"/>
            <a:ext cx="6286298" cy="587961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启发式测试策略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EFE0A-B425-5D4C-B2B5-64972D2E3BEB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3" name="右箭头标注 2">
            <a:extLst>
              <a:ext uri="{FF2B5EF4-FFF2-40B4-BE49-F238E27FC236}">
                <a16:creationId xmlns:a16="http://schemas.microsoft.com/office/drawing/2014/main" id="{C78766A2-0DAD-06BC-B501-F0574A43B43C}"/>
              </a:ext>
            </a:extLst>
          </p:cNvPr>
          <p:cNvSpPr/>
          <p:nvPr/>
        </p:nvSpPr>
        <p:spPr>
          <a:xfrm rot="10800000">
            <a:off x="5198673" y="2563923"/>
            <a:ext cx="1275052" cy="811179"/>
          </a:xfrm>
          <a:prstGeom prst="rightArrowCallout">
            <a:avLst/>
          </a:prstGeom>
          <a:solidFill>
            <a:srgbClr val="FBFF7D">
              <a:alpha val="52157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AD1ED18-02A2-C908-9D19-70DC63A5D363}"/>
              </a:ext>
            </a:extLst>
          </p:cNvPr>
          <p:cNvSpPr/>
          <p:nvPr/>
        </p:nvSpPr>
        <p:spPr>
          <a:xfrm>
            <a:off x="4065377" y="2458763"/>
            <a:ext cx="1115048" cy="95136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3" name="右箭头标注 12">
            <a:extLst>
              <a:ext uri="{FF2B5EF4-FFF2-40B4-BE49-F238E27FC236}">
                <a16:creationId xmlns:a16="http://schemas.microsoft.com/office/drawing/2014/main" id="{4A589B3E-DEAD-A18C-0C3E-ABB952FBAC74}"/>
              </a:ext>
            </a:extLst>
          </p:cNvPr>
          <p:cNvSpPr/>
          <p:nvPr/>
        </p:nvSpPr>
        <p:spPr>
          <a:xfrm rot="5400000">
            <a:off x="4060115" y="1485883"/>
            <a:ext cx="1104039" cy="749175"/>
          </a:xfrm>
          <a:prstGeom prst="rightArrowCallout">
            <a:avLst/>
          </a:prstGeom>
          <a:solidFill>
            <a:srgbClr val="FBFF7D">
              <a:alpha val="52157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4" name="右箭头标注 13">
            <a:extLst>
              <a:ext uri="{FF2B5EF4-FFF2-40B4-BE49-F238E27FC236}">
                <a16:creationId xmlns:a16="http://schemas.microsoft.com/office/drawing/2014/main" id="{72E75DF8-8038-F394-0F1E-AB75F056C04D}"/>
              </a:ext>
            </a:extLst>
          </p:cNvPr>
          <p:cNvSpPr/>
          <p:nvPr/>
        </p:nvSpPr>
        <p:spPr>
          <a:xfrm>
            <a:off x="2758694" y="2570876"/>
            <a:ext cx="1275052" cy="811179"/>
          </a:xfrm>
          <a:prstGeom prst="rightArrowCallout">
            <a:avLst/>
          </a:prstGeom>
          <a:solidFill>
            <a:srgbClr val="FBFF7D">
              <a:alpha val="52157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D7E45B-695E-17E6-BEAC-8E3C157AFF08}"/>
              </a:ext>
            </a:extLst>
          </p:cNvPr>
          <p:cNvSpPr/>
          <p:nvPr/>
        </p:nvSpPr>
        <p:spPr>
          <a:xfrm>
            <a:off x="521558" y="785501"/>
            <a:ext cx="3711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Heuristic Test Strategy Model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HTSM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42A0292-E6E7-FB22-7191-61F3180FEC19}"/>
              </a:ext>
            </a:extLst>
          </p:cNvPr>
          <p:cNvSpPr/>
          <p:nvPr/>
        </p:nvSpPr>
        <p:spPr>
          <a:xfrm>
            <a:off x="4269950" y="1298673"/>
            <a:ext cx="74528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60" kern="0" dirty="0">
                <a:solidFill>
                  <a:schemeClr val="accent5">
                    <a:lumMod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黑体"/>
              </a:rPr>
              <a:t>项目环境</a:t>
            </a:r>
            <a:endParaRPr lang="zh-CN" altLang="en-US" sz="2160" dirty="0">
              <a:solidFill>
                <a:schemeClr val="accent5">
                  <a:lumMod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A9240F-F46D-8E73-B56C-A87AFF8BE0BA}"/>
              </a:ext>
            </a:extLst>
          </p:cNvPr>
          <p:cNvSpPr/>
          <p:nvPr/>
        </p:nvSpPr>
        <p:spPr>
          <a:xfrm>
            <a:off x="5711241" y="2563923"/>
            <a:ext cx="84249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60" kern="0" dirty="0">
                <a:solidFill>
                  <a:schemeClr val="accent5">
                    <a:lumMod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黑体"/>
              </a:rPr>
              <a:t>产品元素</a:t>
            </a:r>
            <a:endParaRPr lang="zh-CN" altLang="en-US" sz="2160" dirty="0">
              <a:solidFill>
                <a:schemeClr val="accent5">
                  <a:lumMod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E9E6580-43A1-2265-BD7C-BC87227DE77E}"/>
              </a:ext>
            </a:extLst>
          </p:cNvPr>
          <p:cNvSpPr/>
          <p:nvPr/>
        </p:nvSpPr>
        <p:spPr>
          <a:xfrm>
            <a:off x="2758695" y="2596712"/>
            <a:ext cx="77768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60" kern="0" dirty="0">
                <a:solidFill>
                  <a:schemeClr val="accent5">
                    <a:lumMod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黑体"/>
              </a:rPr>
              <a:t>质量标准</a:t>
            </a:r>
            <a:endParaRPr lang="zh-CN" altLang="en-US" sz="2160" dirty="0">
              <a:solidFill>
                <a:schemeClr val="accent5">
                  <a:lumMod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58247C-9A40-6511-F9CF-129EB816DF72}"/>
              </a:ext>
            </a:extLst>
          </p:cNvPr>
          <p:cNvSpPr/>
          <p:nvPr/>
        </p:nvSpPr>
        <p:spPr>
          <a:xfrm>
            <a:off x="4247177" y="4033929"/>
            <a:ext cx="101236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60" kern="0" dirty="0">
                <a:solidFill>
                  <a:schemeClr val="accent5">
                    <a:lumMod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黑体"/>
              </a:rPr>
              <a:t>可接受的质量</a:t>
            </a:r>
            <a:endParaRPr lang="zh-CN" altLang="en-US" sz="2160" dirty="0">
              <a:solidFill>
                <a:schemeClr val="accent5">
                  <a:lumMod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667A75-6F31-E86C-3A51-704DF3DD632E}"/>
              </a:ext>
            </a:extLst>
          </p:cNvPr>
          <p:cNvSpPr/>
          <p:nvPr/>
        </p:nvSpPr>
        <p:spPr>
          <a:xfrm>
            <a:off x="4282436" y="2605824"/>
            <a:ext cx="77768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60" kern="0" dirty="0">
                <a:solidFill>
                  <a:schemeClr val="accent5">
                    <a:lumMod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黑体"/>
              </a:rPr>
              <a:t>测试技术</a:t>
            </a:r>
            <a:endParaRPr lang="zh-CN" altLang="en-US" sz="2160" dirty="0">
              <a:solidFill>
                <a:schemeClr val="accent5">
                  <a:lumMod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1" name="虚尾箭头 20">
            <a:extLst>
              <a:ext uri="{FF2B5EF4-FFF2-40B4-BE49-F238E27FC236}">
                <a16:creationId xmlns:a16="http://schemas.microsoft.com/office/drawing/2014/main" id="{3A689F5D-C46C-159B-6F7E-4000DBD79209}"/>
              </a:ext>
            </a:extLst>
          </p:cNvPr>
          <p:cNvSpPr/>
          <p:nvPr/>
        </p:nvSpPr>
        <p:spPr>
          <a:xfrm rot="5400000">
            <a:off x="4359410" y="3491343"/>
            <a:ext cx="587628" cy="497544"/>
          </a:xfrm>
          <a:prstGeom prst="stripedRightArrow">
            <a:avLst/>
          </a:prstGeom>
          <a:gradFill flip="none" rotWithShape="1">
            <a:gsLst>
              <a:gs pos="0">
                <a:srgbClr val="FBFF7D">
                  <a:shade val="30000"/>
                  <a:satMod val="115000"/>
                </a:srgbClr>
              </a:gs>
              <a:gs pos="50000">
                <a:srgbClr val="FBFF7D">
                  <a:shade val="67500"/>
                  <a:satMod val="115000"/>
                </a:srgbClr>
              </a:gs>
              <a:gs pos="100000">
                <a:srgbClr val="FBFF7D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/>
          </a:p>
        </p:txBody>
      </p:sp>
    </p:spTree>
    <p:extLst>
      <p:ext uri="{BB962C8B-B14F-4D97-AF65-F5344CB8AC3E}">
        <p14:creationId xmlns:p14="http://schemas.microsoft.com/office/powerpoint/2010/main" val="3581231907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530266" y="1378689"/>
          <a:ext cx="2979266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3"/>
          <p:cNvSpPr>
            <a:spLocks noGrp="1"/>
          </p:cNvSpPr>
          <p:nvPr>
            <p:ph type="title"/>
          </p:nvPr>
        </p:nvSpPr>
        <p:spPr>
          <a:xfrm>
            <a:off x="530266" y="375871"/>
            <a:ext cx="3686504" cy="393263"/>
          </a:xfrm>
        </p:spPr>
        <p:txBody>
          <a:bodyPr>
            <a:noAutofit/>
          </a:bodyPr>
          <a:lstStyle/>
          <a:p>
            <a:pPr>
              <a:buClr>
                <a:schemeClr val="accent4"/>
              </a:buClr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测试分析的全局观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9120" y="1582402"/>
            <a:ext cx="2685351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62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业务、用户、产品、系统等</a:t>
            </a:r>
          </a:p>
        </p:txBody>
      </p:sp>
      <p:sp>
        <p:nvSpPr>
          <p:cNvPr id="4" name="矩形 3"/>
          <p:cNvSpPr/>
          <p:nvPr/>
        </p:nvSpPr>
        <p:spPr>
          <a:xfrm>
            <a:off x="3859120" y="1975942"/>
            <a:ext cx="4483920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162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用例驱动、数据驱动、结构化方法、</a:t>
            </a:r>
            <a:r>
              <a:rPr lang="en-US" altLang="zh-CN" sz="162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OO</a:t>
            </a:r>
            <a:r>
              <a:rPr lang="zh-CN" altLang="en-US" sz="162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方法等</a:t>
            </a:r>
            <a:endParaRPr kumimoji="1" lang="zh-CN" altLang="en-US" sz="1620" dirty="0"/>
          </a:p>
        </p:txBody>
      </p:sp>
      <p:cxnSp>
        <p:nvCxnSpPr>
          <p:cNvPr id="6" name="直线箭头连接符 5"/>
          <p:cNvCxnSpPr>
            <a:endCxn id="3" idx="1"/>
          </p:cNvCxnSpPr>
          <p:nvPr/>
        </p:nvCxnSpPr>
        <p:spPr>
          <a:xfrm flipV="1">
            <a:off x="3447854" y="1753218"/>
            <a:ext cx="411266" cy="119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endCxn id="4" idx="1"/>
          </p:cNvCxnSpPr>
          <p:nvPr/>
        </p:nvCxnSpPr>
        <p:spPr>
          <a:xfrm>
            <a:off x="3447854" y="1975943"/>
            <a:ext cx="411266" cy="170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859121" y="3673472"/>
            <a:ext cx="3102131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62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用例图、数据流程图、活动图等</a:t>
            </a:r>
          </a:p>
        </p:txBody>
      </p:sp>
      <p:sp>
        <p:nvSpPr>
          <p:cNvPr id="18" name="矩形 17"/>
          <p:cNvSpPr/>
          <p:nvPr/>
        </p:nvSpPr>
        <p:spPr>
          <a:xfrm>
            <a:off x="3859120" y="3280289"/>
            <a:ext cx="4769254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162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头脑风暴、帕累托图、鱼骨图、亲和图、直方图等</a:t>
            </a:r>
            <a:endParaRPr kumimoji="1" lang="zh-CN" altLang="en-US" sz="1620" dirty="0"/>
          </a:p>
        </p:txBody>
      </p:sp>
      <p:cxnSp>
        <p:nvCxnSpPr>
          <p:cNvPr id="19" name="直线箭头连接符 18"/>
          <p:cNvCxnSpPr/>
          <p:nvPr/>
        </p:nvCxnSpPr>
        <p:spPr>
          <a:xfrm flipV="1">
            <a:off x="3478692" y="3443710"/>
            <a:ext cx="411268" cy="155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endCxn id="17" idx="1"/>
          </p:cNvCxnSpPr>
          <p:nvPr/>
        </p:nvCxnSpPr>
        <p:spPr>
          <a:xfrm>
            <a:off x="3467632" y="3624853"/>
            <a:ext cx="391489" cy="219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859121" y="2573726"/>
            <a:ext cx="3310522" cy="341632"/>
          </a:xfrm>
          <a:prstGeom prst="rect">
            <a:avLst/>
          </a:prstGeom>
          <a:solidFill>
            <a:srgbClr val="F9D8EA"/>
          </a:solidFill>
        </p:spPr>
        <p:txBody>
          <a:bodyPr wrap="none" rtlCol="0">
            <a:spAutoFit/>
          </a:bodyPr>
          <a:lstStyle/>
          <a:p>
            <a:r>
              <a:rPr lang="zh-CN" altLang="en-US" sz="162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接口、功能、数据、质量、约束等</a:t>
            </a:r>
          </a:p>
        </p:txBody>
      </p:sp>
      <p:cxnSp>
        <p:nvCxnSpPr>
          <p:cNvPr id="23" name="直线箭头连接符 22"/>
          <p:cNvCxnSpPr>
            <a:endCxn id="21" idx="1"/>
          </p:cNvCxnSpPr>
          <p:nvPr/>
        </p:nvCxnSpPr>
        <p:spPr>
          <a:xfrm>
            <a:off x="3447853" y="2693775"/>
            <a:ext cx="411268" cy="507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52506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683578" y="1167594"/>
            <a:ext cx="3369974" cy="3726414"/>
            <a:chOff x="395536" y="1129308"/>
            <a:chExt cx="4104463" cy="4320485"/>
          </a:xfrm>
        </p:grpSpPr>
        <p:sp>
          <p:nvSpPr>
            <p:cNvPr id="14" name="Rounded Rectangle 27"/>
            <p:cNvSpPr>
              <a:spLocks noChangeArrowheads="1"/>
            </p:cNvSpPr>
            <p:nvPr/>
          </p:nvSpPr>
          <p:spPr bwMode="auto">
            <a:xfrm rot="16200000" flipH="1">
              <a:off x="323533" y="1273327"/>
              <a:ext cx="4248476" cy="4104456"/>
            </a:xfrm>
            <a:prstGeom prst="roundRect">
              <a:avLst>
                <a:gd name="adj" fmla="val 3306"/>
              </a:avLst>
            </a:prstGeom>
            <a:solidFill>
              <a:srgbClr val="DD9993">
                <a:alpha val="34000"/>
              </a:srgbClr>
            </a:solidFill>
            <a:ln w="6350">
              <a:solidFill>
                <a:srgbClr val="D9D9D9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62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ound Same Side Corner Rectangle 82"/>
            <p:cNvSpPr/>
            <p:nvPr/>
          </p:nvSpPr>
          <p:spPr>
            <a:xfrm>
              <a:off x="395536" y="1129308"/>
              <a:ext cx="4104450" cy="432048"/>
            </a:xfrm>
            <a:prstGeom prst="round2SameRect">
              <a:avLst>
                <a:gd name="adj1" fmla="val 27778"/>
                <a:gd name="adj2" fmla="val 0"/>
              </a:avLst>
            </a:prstGeom>
            <a:solidFill>
              <a:schemeClr val="accent1">
                <a:lumMod val="9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2160" kern="0" dirty="0">
                  <a:solidFill>
                    <a:srgbClr val="0000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</a:t>
              </a:r>
              <a:endParaRPr lang="zh-CN" altLang="zh-CN" sz="2160" kern="0" dirty="0">
                <a:solidFill>
                  <a:srgbClr val="0000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969" name="矩形 3"/>
          <p:cNvSpPr>
            <a:spLocks noChangeArrowheads="1"/>
          </p:cNvSpPr>
          <p:nvPr/>
        </p:nvSpPr>
        <p:spPr bwMode="auto">
          <a:xfrm>
            <a:off x="538950" y="328627"/>
            <a:ext cx="537924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分析思路：整体</a:t>
            </a:r>
            <a:r>
              <a:rPr kumimoji="1"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vs. </a:t>
            </a: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分解</a:t>
            </a:r>
          </a:p>
        </p:txBody>
      </p:sp>
      <p:pic>
        <p:nvPicPr>
          <p:cNvPr id="83970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14" y="1467243"/>
            <a:ext cx="2678248" cy="207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748375" y="3705881"/>
            <a:ext cx="32809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业务流程、事件流、数据流</a:t>
            </a:r>
          </a:p>
          <a:p>
            <a:pPr algn="ctr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状态、状态转换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事件触发、条件约束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环境、场景</a:t>
            </a: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3A1E3D2E-B3F0-E849-A0C0-75DD48B3F946}" type="slidenum">
              <a:rPr kumimoji="1" lang="zh-CN" altLang="en-US" smtClean="0"/>
              <a:pPr algn="l">
                <a:defRPr/>
              </a:pPr>
              <a:t>22</a:t>
            </a:fld>
            <a:endParaRPr lang="en-US" altLang="zh-CN" dirty="0">
              <a:ea typeface="宋体" charset="-122"/>
              <a:cs typeface="+mn-cs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183157" y="1167596"/>
            <a:ext cx="4277275" cy="3726417"/>
            <a:chOff x="4139952" y="1556792"/>
            <a:chExt cx="4752528" cy="4968552"/>
          </a:xfrm>
        </p:grpSpPr>
        <p:grpSp>
          <p:nvGrpSpPr>
            <p:cNvPr id="17" name="组 16"/>
            <p:cNvGrpSpPr/>
            <p:nvPr/>
          </p:nvGrpSpPr>
          <p:grpSpPr>
            <a:xfrm>
              <a:off x="4139952" y="1556792"/>
              <a:ext cx="4752528" cy="4968552"/>
              <a:chOff x="395536" y="1129308"/>
              <a:chExt cx="4104463" cy="4320485"/>
            </a:xfrm>
          </p:grpSpPr>
          <p:sp>
            <p:nvSpPr>
              <p:cNvPr id="18" name="Rounded Rectangle 27"/>
              <p:cNvSpPr>
                <a:spLocks noChangeArrowheads="1"/>
              </p:cNvSpPr>
              <p:nvPr/>
            </p:nvSpPr>
            <p:spPr bwMode="auto">
              <a:xfrm rot="16200000" flipH="1">
                <a:off x="323533" y="1273327"/>
                <a:ext cx="4248476" cy="4104456"/>
              </a:xfrm>
              <a:prstGeom prst="roundRect">
                <a:avLst>
                  <a:gd name="adj" fmla="val 3306"/>
                </a:avLst>
              </a:prstGeom>
              <a:solidFill>
                <a:schemeClr val="accent1">
                  <a:lumMod val="90000"/>
                  <a:alpha val="34000"/>
                </a:schemeClr>
              </a:solidFill>
              <a:ln w="6350">
                <a:solidFill>
                  <a:srgbClr val="D9D9D9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sz="162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ound Same Side Corner Rectangle 82"/>
              <p:cNvSpPr/>
              <p:nvPr/>
            </p:nvSpPr>
            <p:spPr>
              <a:xfrm>
                <a:off x="395536" y="1129308"/>
                <a:ext cx="4104450" cy="432048"/>
              </a:xfrm>
              <a:prstGeom prst="round2SameRect">
                <a:avLst>
                  <a:gd name="adj1" fmla="val 27778"/>
                  <a:gd name="adj2" fmla="val 0"/>
                </a:avLst>
              </a:prstGeom>
              <a:solidFill>
                <a:srgbClr val="DD999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r>
                  <a:rPr lang="zh-CN" altLang="en-US" sz="2160" kern="0" dirty="0">
                    <a:solidFill>
                      <a:srgbClr val="000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分解</a:t>
                </a:r>
                <a:endParaRPr lang="zh-CN" altLang="zh-CN" sz="2160" kern="0" dirty="0">
                  <a:solidFill>
                    <a:srgbClr val="0000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83971" name="图片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2" y="2132856"/>
              <a:ext cx="4573989" cy="2759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4427986" y="4869160"/>
              <a:ext cx="4248470" cy="1534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lnSpc>
                  <a:spcPct val="140000"/>
                </a:lnSpc>
              </a:pP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质量特性的分解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/>
                </a:rPr>
                <a:t>子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/>
                </a:rPr>
                <a:t>孙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/>
                </a:rPr>
                <a:t>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模块／组件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/>
                </a:rPr>
                <a:t>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is-I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…... 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1855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矩形 3"/>
          <p:cNvSpPr>
            <a:spLocks noChangeArrowheads="1"/>
          </p:cNvSpPr>
          <p:nvPr/>
        </p:nvSpPr>
        <p:spPr bwMode="auto">
          <a:xfrm>
            <a:off x="494673" y="1595270"/>
            <a:ext cx="3564396" cy="2526589"/>
          </a:xfrm>
          <a:prstGeom prst="rect">
            <a:avLst/>
          </a:prstGeom>
          <a:solidFill>
            <a:srgbClr val="E3F2F3"/>
          </a:solidFill>
          <a:ln>
            <a:noFill/>
          </a:ln>
        </p:spPr>
        <p:txBody>
          <a:bodyPr wrap="square">
            <a:spAutoFit/>
          </a:bodyPr>
          <a:lstStyle/>
          <a:p>
            <a:pPr marL="411480" indent="-411480">
              <a:lnSpc>
                <a:spcPct val="150000"/>
              </a:lnSpc>
              <a:buClr>
                <a:srgbClr val="92D050"/>
              </a:buClr>
              <a:buSzPct val="80000"/>
              <a:buFont typeface="Wingdings" charset="0"/>
              <a:buChar char="p"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简单化、抽象化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indent="-411480">
              <a:lnSpc>
                <a:spcPct val="150000"/>
              </a:lnSpc>
              <a:buClr>
                <a:srgbClr val="92D050"/>
              </a:buClr>
              <a:buSzPct val="80000"/>
              <a:buFont typeface="Wingdings" charset="0"/>
              <a:buChar char="p"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结构化、层次化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indent="-411480">
              <a:lnSpc>
                <a:spcPct val="150000"/>
              </a:lnSpc>
              <a:buClr>
                <a:srgbClr val="92D050"/>
              </a:buClr>
              <a:buSzPct val="80000"/>
              <a:buFont typeface="Wingdings" charset="0"/>
              <a:buChar char="p"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可视化、可观察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indent="-411480">
              <a:lnSpc>
                <a:spcPct val="150000"/>
              </a:lnSpc>
              <a:buClr>
                <a:srgbClr val="92D050"/>
              </a:buClr>
              <a:buSzPct val="80000"/>
              <a:buFont typeface="Wingdings" charset="0"/>
              <a:buChar char="p"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类比、隐喻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indent="-411480">
              <a:lnSpc>
                <a:spcPct val="150000"/>
              </a:lnSpc>
              <a:buClr>
                <a:srgbClr val="92D050"/>
              </a:buClr>
              <a:buSzPct val="80000"/>
              <a:buFont typeface="Wingdings" charset="0"/>
              <a:buChar char="p"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收集足够的信息或数据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38" name="矩形 7"/>
          <p:cNvSpPr>
            <a:spLocks noChangeArrowheads="1"/>
          </p:cNvSpPr>
          <p:nvPr/>
        </p:nvSpPr>
        <p:spPr bwMode="auto">
          <a:xfrm>
            <a:off x="494673" y="348607"/>
            <a:ext cx="505496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测试需求分析途径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3A1E3D2E-B3F0-E849-A0C0-75DD48B3F946}" type="slidenum">
              <a:rPr kumimoji="1" lang="zh-CN" altLang="en-US" smtClean="0"/>
              <a:pPr algn="l">
                <a:defRPr/>
              </a:pPr>
              <a:t>23</a:t>
            </a:fld>
            <a:endParaRPr lang="en-US" altLang="zh-CN" dirty="0">
              <a:ea typeface="宋体" charset="-122"/>
              <a:cs typeface="+mn-cs"/>
            </a:endParaRPr>
          </a:p>
        </p:txBody>
      </p:sp>
      <p:pic>
        <p:nvPicPr>
          <p:cNvPr id="1028" name="Picture 4" descr="Diagram summarizing the described testing methodology">
            <a:extLst>
              <a:ext uri="{FF2B5EF4-FFF2-40B4-BE49-F238E27FC236}">
                <a16:creationId xmlns:a16="http://schemas.microsoft.com/office/drawing/2014/main" id="{D0E4EDA7-D2D2-664E-8484-6FE6E9ABE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688" y="1595270"/>
            <a:ext cx="5226585" cy="25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135735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/>
          <p:cNvSpPr>
            <a:spLocks noGrp="1"/>
          </p:cNvSpPr>
          <p:nvPr>
            <p:ph type="title"/>
          </p:nvPr>
        </p:nvSpPr>
        <p:spPr>
          <a:xfrm>
            <a:off x="554251" y="270840"/>
            <a:ext cx="5554980" cy="563815"/>
          </a:xfrm>
        </p:spPr>
        <p:txBody>
          <a:bodyPr>
            <a:noAutofit/>
          </a:bodyPr>
          <a:lstStyle/>
          <a:p>
            <a:pPr>
              <a:buClr>
                <a:schemeClr val="accent4"/>
              </a:buClr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常见分析模型比较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917C7E1-1E69-BA4C-BC2C-D2457D17D37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016377"/>
            <a:ext cx="8229600" cy="4001929"/>
            <a:chOff x="0" y="1086"/>
            <a:chExt cx="5760" cy="2801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63824E8-2B17-C642-B418-957D4E1412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" y="2160"/>
              <a:ext cx="656" cy="663"/>
              <a:chOff x="691" y="2077"/>
              <a:chExt cx="656" cy="663"/>
            </a:xfrm>
          </p:grpSpPr>
          <p:pic>
            <p:nvPicPr>
              <p:cNvPr id="78" name="Picture 5" descr="circuler_1">
                <a:extLst>
                  <a:ext uri="{FF2B5EF4-FFF2-40B4-BE49-F238E27FC236}">
                    <a16:creationId xmlns:a16="http://schemas.microsoft.com/office/drawing/2014/main" id="{46F9EEF8-4C12-BE44-88AE-8C845F60C2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gray">
              <a:xfrm>
                <a:off x="691" y="2077"/>
                <a:ext cx="656" cy="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9" name="Oval 6">
                <a:extLst>
                  <a:ext uri="{FF2B5EF4-FFF2-40B4-BE49-F238E27FC236}">
                    <a16:creationId xmlns:a16="http://schemas.microsoft.com/office/drawing/2014/main" id="{6DC09687-7D61-1745-AA5F-7DA614CE503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91" y="2077"/>
                <a:ext cx="652" cy="663"/>
              </a:xfrm>
              <a:prstGeom prst="ellipse">
                <a:avLst/>
              </a:prstGeom>
              <a:gradFill rotWithShape="1">
                <a:gsLst>
                  <a:gs pos="0">
                    <a:srgbClr val="AD6B83"/>
                  </a:gs>
                  <a:gs pos="50000">
                    <a:srgbClr val="EDDEE3"/>
                  </a:gs>
                  <a:gs pos="100000">
                    <a:srgbClr val="AD6B83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620"/>
              </a:p>
            </p:txBody>
          </p:sp>
          <p:grpSp>
            <p:nvGrpSpPr>
              <p:cNvPr id="80" name="Group 7">
                <a:extLst>
                  <a:ext uri="{FF2B5EF4-FFF2-40B4-BE49-F238E27FC236}">
                    <a16:creationId xmlns:a16="http://schemas.microsoft.com/office/drawing/2014/main" id="{B22ED499-EB47-C64A-A86A-EC7ADB4EC8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" y="2607"/>
                <a:ext cx="570" cy="110"/>
                <a:chOff x="3706" y="1872"/>
                <a:chExt cx="825" cy="156"/>
              </a:xfrm>
            </p:grpSpPr>
            <p:grpSp>
              <p:nvGrpSpPr>
                <p:cNvPr id="81" name="Group 8">
                  <a:extLst>
                    <a:ext uri="{FF2B5EF4-FFF2-40B4-BE49-F238E27FC236}">
                      <a16:creationId xmlns:a16="http://schemas.microsoft.com/office/drawing/2014/main" id="{EE38C85F-D6A0-3C46-A70F-3472DFA0400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297425" flipH="1" flipV="1">
                  <a:off x="3850" y="1872"/>
                  <a:ext cx="681" cy="150"/>
                  <a:chOff x="1565" y="2568"/>
                  <a:chExt cx="1118" cy="279"/>
                </a:xfrm>
              </p:grpSpPr>
              <p:sp>
                <p:nvSpPr>
                  <p:cNvPr id="87" name="AutoShape 9">
                    <a:extLst>
                      <a:ext uri="{FF2B5EF4-FFF2-40B4-BE49-F238E27FC236}">
                        <a16:creationId xmlns:a16="http://schemas.microsoft.com/office/drawing/2014/main" id="{E1188618-48C7-EB43-B887-ADC150AC01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88" name="AutoShape 10">
                    <a:extLst>
                      <a:ext uri="{FF2B5EF4-FFF2-40B4-BE49-F238E27FC236}">
                        <a16:creationId xmlns:a16="http://schemas.microsoft.com/office/drawing/2014/main" id="{2D15DE06-B1BB-2245-A6E8-B98D2BD1EF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89" name="AutoShape 11">
                    <a:extLst>
                      <a:ext uri="{FF2B5EF4-FFF2-40B4-BE49-F238E27FC236}">
                        <a16:creationId xmlns:a16="http://schemas.microsoft.com/office/drawing/2014/main" id="{63B2184B-7D68-F843-A262-68DC4BBC5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90" name="AutoShape 12">
                    <a:extLst>
                      <a:ext uri="{FF2B5EF4-FFF2-40B4-BE49-F238E27FC236}">
                        <a16:creationId xmlns:a16="http://schemas.microsoft.com/office/drawing/2014/main" id="{B5746659-7B4B-A547-8ABD-E31A95DAF2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</p:grpSp>
            <p:grpSp>
              <p:nvGrpSpPr>
                <p:cNvPr id="82" name="Group 13">
                  <a:extLst>
                    <a:ext uri="{FF2B5EF4-FFF2-40B4-BE49-F238E27FC236}">
                      <a16:creationId xmlns:a16="http://schemas.microsoft.com/office/drawing/2014/main" id="{28283D30-8BE9-6A4D-B335-82F24146D0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6115" flipH="1" flipV="1">
                  <a:off x="3706" y="1878"/>
                  <a:ext cx="681" cy="150"/>
                  <a:chOff x="1565" y="2568"/>
                  <a:chExt cx="1118" cy="279"/>
                </a:xfrm>
              </p:grpSpPr>
              <p:sp>
                <p:nvSpPr>
                  <p:cNvPr id="83" name="AutoShape 14">
                    <a:extLst>
                      <a:ext uri="{FF2B5EF4-FFF2-40B4-BE49-F238E27FC236}">
                        <a16:creationId xmlns:a16="http://schemas.microsoft.com/office/drawing/2014/main" id="{D47C8743-E4BD-8142-AF87-70BEEFA793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84" name="AutoShape 15">
                    <a:extLst>
                      <a:ext uri="{FF2B5EF4-FFF2-40B4-BE49-F238E27FC236}">
                        <a16:creationId xmlns:a16="http://schemas.microsoft.com/office/drawing/2014/main" id="{A47AF00D-338C-2D44-B4D4-4D6D72CA1D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85" name="AutoShape 16">
                    <a:extLst>
                      <a:ext uri="{FF2B5EF4-FFF2-40B4-BE49-F238E27FC236}">
                        <a16:creationId xmlns:a16="http://schemas.microsoft.com/office/drawing/2014/main" id="{440FB3BA-D121-374B-AACC-AC186B914E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86" name="AutoShape 17">
                    <a:extLst>
                      <a:ext uri="{FF2B5EF4-FFF2-40B4-BE49-F238E27FC236}">
                        <a16:creationId xmlns:a16="http://schemas.microsoft.com/office/drawing/2014/main" id="{51870166-4446-5042-9B9E-F437F3AF5B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</p:grpSp>
          </p:grpSp>
        </p:grpSp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BF7F5B08-6382-BB48-A79C-B72DED868B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155"/>
              <a:ext cx="656" cy="663"/>
              <a:chOff x="1928" y="2072"/>
              <a:chExt cx="656" cy="663"/>
            </a:xfrm>
          </p:grpSpPr>
          <p:pic>
            <p:nvPicPr>
              <p:cNvPr id="65" name="Picture 19" descr="circuler_1">
                <a:extLst>
                  <a:ext uri="{FF2B5EF4-FFF2-40B4-BE49-F238E27FC236}">
                    <a16:creationId xmlns:a16="http://schemas.microsoft.com/office/drawing/2014/main" id="{8E72E147-C21F-1248-9A9D-07B8E1571E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gray">
              <a:xfrm>
                <a:off x="1928" y="2072"/>
                <a:ext cx="656" cy="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" name="Oval 20">
                <a:extLst>
                  <a:ext uri="{FF2B5EF4-FFF2-40B4-BE49-F238E27FC236}">
                    <a16:creationId xmlns:a16="http://schemas.microsoft.com/office/drawing/2014/main" id="{32519DDC-2C5F-4C42-8BE5-9DDAD08C14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28" y="2072"/>
                <a:ext cx="652" cy="663"/>
              </a:xfrm>
              <a:prstGeom prst="ellipse">
                <a:avLst/>
              </a:prstGeom>
              <a:gradFill rotWithShape="1">
                <a:gsLst>
                  <a:gs pos="0">
                    <a:srgbClr val="7573A1"/>
                  </a:gs>
                  <a:gs pos="50000">
                    <a:srgbClr val="E0E0EA"/>
                  </a:gs>
                  <a:gs pos="100000">
                    <a:srgbClr val="7573A1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620"/>
              </a:p>
            </p:txBody>
          </p:sp>
          <p:grpSp>
            <p:nvGrpSpPr>
              <p:cNvPr id="67" name="Group 21">
                <a:extLst>
                  <a:ext uri="{FF2B5EF4-FFF2-40B4-BE49-F238E27FC236}">
                    <a16:creationId xmlns:a16="http://schemas.microsoft.com/office/drawing/2014/main" id="{DA3C126E-33DC-CB44-B7B4-A9A29E5DAA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3" y="2602"/>
                <a:ext cx="570" cy="110"/>
                <a:chOff x="3706" y="1872"/>
                <a:chExt cx="825" cy="156"/>
              </a:xfrm>
            </p:grpSpPr>
            <p:grpSp>
              <p:nvGrpSpPr>
                <p:cNvPr id="68" name="Group 22">
                  <a:extLst>
                    <a:ext uri="{FF2B5EF4-FFF2-40B4-BE49-F238E27FC236}">
                      <a16:creationId xmlns:a16="http://schemas.microsoft.com/office/drawing/2014/main" id="{E40E9334-14B6-9D47-88DA-0706CD28D6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297425" flipH="1" flipV="1">
                  <a:off x="3850" y="1872"/>
                  <a:ext cx="681" cy="150"/>
                  <a:chOff x="1565" y="2568"/>
                  <a:chExt cx="1118" cy="279"/>
                </a:xfrm>
              </p:grpSpPr>
              <p:sp>
                <p:nvSpPr>
                  <p:cNvPr id="74" name="AutoShape 23">
                    <a:extLst>
                      <a:ext uri="{FF2B5EF4-FFF2-40B4-BE49-F238E27FC236}">
                        <a16:creationId xmlns:a16="http://schemas.microsoft.com/office/drawing/2014/main" id="{8486A0E4-365E-684C-826F-20E4D5C670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75" name="AutoShape 24">
                    <a:extLst>
                      <a:ext uri="{FF2B5EF4-FFF2-40B4-BE49-F238E27FC236}">
                        <a16:creationId xmlns:a16="http://schemas.microsoft.com/office/drawing/2014/main" id="{2C08EB71-BE93-6642-8BC7-9BAD1BCCEA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76" name="AutoShape 25">
                    <a:extLst>
                      <a:ext uri="{FF2B5EF4-FFF2-40B4-BE49-F238E27FC236}">
                        <a16:creationId xmlns:a16="http://schemas.microsoft.com/office/drawing/2014/main" id="{4F64E29B-80ED-A948-81AF-3439ADEA85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77" name="AutoShape 26">
                    <a:extLst>
                      <a:ext uri="{FF2B5EF4-FFF2-40B4-BE49-F238E27FC236}">
                        <a16:creationId xmlns:a16="http://schemas.microsoft.com/office/drawing/2014/main" id="{320659AB-A649-B744-A9BB-90B727ABE5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</p:grpSp>
            <p:grpSp>
              <p:nvGrpSpPr>
                <p:cNvPr id="69" name="Group 27">
                  <a:extLst>
                    <a:ext uri="{FF2B5EF4-FFF2-40B4-BE49-F238E27FC236}">
                      <a16:creationId xmlns:a16="http://schemas.microsoft.com/office/drawing/2014/main" id="{64A82AA7-27BA-534E-B713-F24F340848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6115" flipH="1" flipV="1">
                  <a:off x="3706" y="1878"/>
                  <a:ext cx="681" cy="150"/>
                  <a:chOff x="1565" y="2568"/>
                  <a:chExt cx="1118" cy="279"/>
                </a:xfrm>
              </p:grpSpPr>
              <p:sp>
                <p:nvSpPr>
                  <p:cNvPr id="70" name="AutoShape 28">
                    <a:extLst>
                      <a:ext uri="{FF2B5EF4-FFF2-40B4-BE49-F238E27FC236}">
                        <a16:creationId xmlns:a16="http://schemas.microsoft.com/office/drawing/2014/main" id="{4985C4F7-33E5-6C4B-BF88-EEEB30BF30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71" name="AutoShape 29">
                    <a:extLst>
                      <a:ext uri="{FF2B5EF4-FFF2-40B4-BE49-F238E27FC236}">
                        <a16:creationId xmlns:a16="http://schemas.microsoft.com/office/drawing/2014/main" id="{02B81259-2208-B54F-A6AF-E603FBEB27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72" name="AutoShape 30">
                    <a:extLst>
                      <a:ext uri="{FF2B5EF4-FFF2-40B4-BE49-F238E27FC236}">
                        <a16:creationId xmlns:a16="http://schemas.microsoft.com/office/drawing/2014/main" id="{A27D2A6B-59E4-C448-8BAB-C6DD7074AB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73" name="AutoShape 31">
                    <a:extLst>
                      <a:ext uri="{FF2B5EF4-FFF2-40B4-BE49-F238E27FC236}">
                        <a16:creationId xmlns:a16="http://schemas.microsoft.com/office/drawing/2014/main" id="{6235993A-FD7A-2240-96C4-868DFAC5E6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</p:grpSp>
          </p:grpSp>
        </p:grpSp>
        <p:grpSp>
          <p:nvGrpSpPr>
            <p:cNvPr id="6" name="Group 32">
              <a:extLst>
                <a:ext uri="{FF2B5EF4-FFF2-40B4-BE49-F238E27FC236}">
                  <a16:creationId xmlns:a16="http://schemas.microsoft.com/office/drawing/2014/main" id="{B5F0B669-0132-1041-9425-DED86873BB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9" y="2162"/>
              <a:ext cx="656" cy="662"/>
              <a:chOff x="3149" y="2079"/>
              <a:chExt cx="656" cy="662"/>
            </a:xfrm>
          </p:grpSpPr>
          <p:pic>
            <p:nvPicPr>
              <p:cNvPr id="52" name="Picture 33" descr="circuler_1">
                <a:extLst>
                  <a:ext uri="{FF2B5EF4-FFF2-40B4-BE49-F238E27FC236}">
                    <a16:creationId xmlns:a16="http://schemas.microsoft.com/office/drawing/2014/main" id="{DE2AD699-B375-A745-8461-8A55FFA40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>
                <a:off x="3149" y="2079"/>
                <a:ext cx="656" cy="6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3" name="Oval 34">
                <a:extLst>
                  <a:ext uri="{FF2B5EF4-FFF2-40B4-BE49-F238E27FC236}">
                    <a16:creationId xmlns:a16="http://schemas.microsoft.com/office/drawing/2014/main" id="{AA3F7A81-2245-C547-B3D0-3B6B998450C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49" y="2079"/>
                <a:ext cx="652" cy="662"/>
              </a:xfrm>
              <a:prstGeom prst="ellipse">
                <a:avLst/>
              </a:prstGeom>
              <a:gradFill rotWithShape="1">
                <a:gsLst>
                  <a:gs pos="0">
                    <a:srgbClr val="699F65"/>
                  </a:gs>
                  <a:gs pos="50000">
                    <a:srgbClr val="DDEADD"/>
                  </a:gs>
                  <a:gs pos="100000">
                    <a:srgbClr val="699F6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620"/>
              </a:p>
            </p:txBody>
          </p:sp>
          <p:grpSp>
            <p:nvGrpSpPr>
              <p:cNvPr id="54" name="Group 35">
                <a:extLst>
                  <a:ext uri="{FF2B5EF4-FFF2-40B4-BE49-F238E27FC236}">
                    <a16:creationId xmlns:a16="http://schemas.microsoft.com/office/drawing/2014/main" id="{708851B2-ACE6-6D44-94D4-107F6575FE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4" y="2596"/>
                <a:ext cx="570" cy="110"/>
                <a:chOff x="3706" y="1872"/>
                <a:chExt cx="825" cy="156"/>
              </a:xfrm>
            </p:grpSpPr>
            <p:grpSp>
              <p:nvGrpSpPr>
                <p:cNvPr id="55" name="Group 36">
                  <a:extLst>
                    <a:ext uri="{FF2B5EF4-FFF2-40B4-BE49-F238E27FC236}">
                      <a16:creationId xmlns:a16="http://schemas.microsoft.com/office/drawing/2014/main" id="{0317FDD5-DAAE-DD4F-A82F-CEBFF79ADC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297425" flipH="1" flipV="1">
                  <a:off x="3850" y="1872"/>
                  <a:ext cx="681" cy="150"/>
                  <a:chOff x="1565" y="2568"/>
                  <a:chExt cx="1118" cy="279"/>
                </a:xfrm>
              </p:grpSpPr>
              <p:sp>
                <p:nvSpPr>
                  <p:cNvPr id="61" name="AutoShape 37">
                    <a:extLst>
                      <a:ext uri="{FF2B5EF4-FFF2-40B4-BE49-F238E27FC236}">
                        <a16:creationId xmlns:a16="http://schemas.microsoft.com/office/drawing/2014/main" id="{6D2FC8AF-F7CC-3541-A900-F5AFAAE055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62" name="AutoShape 38">
                    <a:extLst>
                      <a:ext uri="{FF2B5EF4-FFF2-40B4-BE49-F238E27FC236}">
                        <a16:creationId xmlns:a16="http://schemas.microsoft.com/office/drawing/2014/main" id="{687F82E5-C9FD-A744-8F3E-8B09A039C4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63" name="AutoShape 39">
                    <a:extLst>
                      <a:ext uri="{FF2B5EF4-FFF2-40B4-BE49-F238E27FC236}">
                        <a16:creationId xmlns:a16="http://schemas.microsoft.com/office/drawing/2014/main" id="{D5B508A5-5B4A-9345-BC86-B6F500D1F2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64" name="AutoShape 40">
                    <a:extLst>
                      <a:ext uri="{FF2B5EF4-FFF2-40B4-BE49-F238E27FC236}">
                        <a16:creationId xmlns:a16="http://schemas.microsoft.com/office/drawing/2014/main" id="{6F8A899D-56A3-6C4A-B2B8-31A2BD46F9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</p:grpSp>
            <p:grpSp>
              <p:nvGrpSpPr>
                <p:cNvPr id="56" name="Group 41">
                  <a:extLst>
                    <a:ext uri="{FF2B5EF4-FFF2-40B4-BE49-F238E27FC236}">
                      <a16:creationId xmlns:a16="http://schemas.microsoft.com/office/drawing/2014/main" id="{433C960D-8ED6-4040-BE61-D531FCFCF8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6115" flipH="1" flipV="1">
                  <a:off x="3706" y="1878"/>
                  <a:ext cx="681" cy="150"/>
                  <a:chOff x="1565" y="2568"/>
                  <a:chExt cx="1118" cy="279"/>
                </a:xfrm>
              </p:grpSpPr>
              <p:sp>
                <p:nvSpPr>
                  <p:cNvPr id="57" name="AutoShape 42">
                    <a:extLst>
                      <a:ext uri="{FF2B5EF4-FFF2-40B4-BE49-F238E27FC236}">
                        <a16:creationId xmlns:a16="http://schemas.microsoft.com/office/drawing/2014/main" id="{76EB77ED-1529-B040-B0B9-A85A5D0C12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58" name="AutoShape 43">
                    <a:extLst>
                      <a:ext uri="{FF2B5EF4-FFF2-40B4-BE49-F238E27FC236}">
                        <a16:creationId xmlns:a16="http://schemas.microsoft.com/office/drawing/2014/main" id="{DD4E837E-A320-BF4F-88DE-058729C5C4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59" name="AutoShape 44">
                    <a:extLst>
                      <a:ext uri="{FF2B5EF4-FFF2-40B4-BE49-F238E27FC236}">
                        <a16:creationId xmlns:a16="http://schemas.microsoft.com/office/drawing/2014/main" id="{956790AA-E65F-284D-84AC-F5A415D6D4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60" name="AutoShape 45">
                    <a:extLst>
                      <a:ext uri="{FF2B5EF4-FFF2-40B4-BE49-F238E27FC236}">
                        <a16:creationId xmlns:a16="http://schemas.microsoft.com/office/drawing/2014/main" id="{F5C25094-7BCB-B742-BC0C-92E2AB5C54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</p:grpSp>
          </p:grpSp>
        </p:grpSp>
        <p:grpSp>
          <p:nvGrpSpPr>
            <p:cNvPr id="7" name="Group 46">
              <a:extLst>
                <a:ext uri="{FF2B5EF4-FFF2-40B4-BE49-F238E27FC236}">
                  <a16:creationId xmlns:a16="http://schemas.microsoft.com/office/drawing/2014/main" id="{421A49AF-EF68-E642-B3E9-6A281D806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5" y="2157"/>
              <a:ext cx="656" cy="662"/>
              <a:chOff x="4385" y="2074"/>
              <a:chExt cx="656" cy="662"/>
            </a:xfrm>
          </p:grpSpPr>
          <p:pic>
            <p:nvPicPr>
              <p:cNvPr id="39" name="Picture 47" descr="circuler_1">
                <a:extLst>
                  <a:ext uri="{FF2B5EF4-FFF2-40B4-BE49-F238E27FC236}">
                    <a16:creationId xmlns:a16="http://schemas.microsoft.com/office/drawing/2014/main" id="{EB0185F8-620A-9A47-88BA-3397129C7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>
                <a:off x="4385" y="2074"/>
                <a:ext cx="656" cy="6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Oval 48">
                <a:extLst>
                  <a:ext uri="{FF2B5EF4-FFF2-40B4-BE49-F238E27FC236}">
                    <a16:creationId xmlns:a16="http://schemas.microsoft.com/office/drawing/2014/main" id="{92FA0460-81F8-7145-B22E-8400E0A0EA6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385" y="2074"/>
                <a:ext cx="652" cy="662"/>
              </a:xfrm>
              <a:prstGeom prst="ellipse">
                <a:avLst/>
              </a:prstGeom>
              <a:gradFill rotWithShape="1">
                <a:gsLst>
                  <a:gs pos="0">
                    <a:srgbClr val="9A9180"/>
                  </a:gs>
                  <a:gs pos="50000">
                    <a:srgbClr val="E8E6E3"/>
                  </a:gs>
                  <a:gs pos="100000">
                    <a:srgbClr val="9A918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620"/>
              </a:p>
            </p:txBody>
          </p:sp>
          <p:grpSp>
            <p:nvGrpSpPr>
              <p:cNvPr id="41" name="Group 49">
                <a:extLst>
                  <a:ext uri="{FF2B5EF4-FFF2-40B4-BE49-F238E27FC236}">
                    <a16:creationId xmlns:a16="http://schemas.microsoft.com/office/drawing/2014/main" id="{01D80ABF-DB70-F145-AAE6-320A2EFBB4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20" y="2591"/>
                <a:ext cx="570" cy="110"/>
                <a:chOff x="3706" y="1872"/>
                <a:chExt cx="825" cy="156"/>
              </a:xfrm>
            </p:grpSpPr>
            <p:grpSp>
              <p:nvGrpSpPr>
                <p:cNvPr id="42" name="Group 50">
                  <a:extLst>
                    <a:ext uri="{FF2B5EF4-FFF2-40B4-BE49-F238E27FC236}">
                      <a16:creationId xmlns:a16="http://schemas.microsoft.com/office/drawing/2014/main" id="{D1398B77-A144-1B4F-9EB1-66836D7AE8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297425" flipH="1" flipV="1">
                  <a:off x="3850" y="1872"/>
                  <a:ext cx="681" cy="150"/>
                  <a:chOff x="1565" y="2568"/>
                  <a:chExt cx="1118" cy="279"/>
                </a:xfrm>
              </p:grpSpPr>
              <p:sp>
                <p:nvSpPr>
                  <p:cNvPr id="48" name="AutoShape 51">
                    <a:extLst>
                      <a:ext uri="{FF2B5EF4-FFF2-40B4-BE49-F238E27FC236}">
                        <a16:creationId xmlns:a16="http://schemas.microsoft.com/office/drawing/2014/main" id="{DAD32D5A-4D9C-F749-B628-2C3BB41D14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49" name="AutoShape 52">
                    <a:extLst>
                      <a:ext uri="{FF2B5EF4-FFF2-40B4-BE49-F238E27FC236}">
                        <a16:creationId xmlns:a16="http://schemas.microsoft.com/office/drawing/2014/main" id="{8D581BA1-2B8C-0E46-895E-A814614E62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50" name="AutoShape 53">
                    <a:extLst>
                      <a:ext uri="{FF2B5EF4-FFF2-40B4-BE49-F238E27FC236}">
                        <a16:creationId xmlns:a16="http://schemas.microsoft.com/office/drawing/2014/main" id="{3EF77591-6B2E-C343-8F99-6C0F81B07E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51" name="AutoShape 54">
                    <a:extLst>
                      <a:ext uri="{FF2B5EF4-FFF2-40B4-BE49-F238E27FC236}">
                        <a16:creationId xmlns:a16="http://schemas.microsoft.com/office/drawing/2014/main" id="{452D19FC-34FD-EA48-8610-0769C657FC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</p:grpSp>
            <p:grpSp>
              <p:nvGrpSpPr>
                <p:cNvPr id="43" name="Group 55">
                  <a:extLst>
                    <a:ext uri="{FF2B5EF4-FFF2-40B4-BE49-F238E27FC236}">
                      <a16:creationId xmlns:a16="http://schemas.microsoft.com/office/drawing/2014/main" id="{C9BC752B-0240-FA43-A5EC-CC8B756B21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6115" flipH="1" flipV="1">
                  <a:off x="3706" y="1878"/>
                  <a:ext cx="681" cy="150"/>
                  <a:chOff x="1565" y="2568"/>
                  <a:chExt cx="1118" cy="279"/>
                </a:xfrm>
              </p:grpSpPr>
              <p:sp>
                <p:nvSpPr>
                  <p:cNvPr id="44" name="AutoShape 56">
                    <a:extLst>
                      <a:ext uri="{FF2B5EF4-FFF2-40B4-BE49-F238E27FC236}">
                        <a16:creationId xmlns:a16="http://schemas.microsoft.com/office/drawing/2014/main" id="{83D11BA5-6E5A-8840-A11E-146ACE00CC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45" name="AutoShape 57">
                    <a:extLst>
                      <a:ext uri="{FF2B5EF4-FFF2-40B4-BE49-F238E27FC236}">
                        <a16:creationId xmlns:a16="http://schemas.microsoft.com/office/drawing/2014/main" id="{CAE5A5CD-0A1C-E54B-98AF-7C1E76F54A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46" name="AutoShape 58">
                    <a:extLst>
                      <a:ext uri="{FF2B5EF4-FFF2-40B4-BE49-F238E27FC236}">
                        <a16:creationId xmlns:a16="http://schemas.microsoft.com/office/drawing/2014/main" id="{4DB0558D-400A-5042-BB63-1349B7C39C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  <p:sp>
                <p:nvSpPr>
                  <p:cNvPr id="47" name="AutoShape 59">
                    <a:extLst>
                      <a:ext uri="{FF2B5EF4-FFF2-40B4-BE49-F238E27FC236}">
                        <a16:creationId xmlns:a16="http://schemas.microsoft.com/office/drawing/2014/main" id="{BE444AE0-7F42-1D47-9B2F-3BCC436358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620"/>
                  </a:p>
                </p:txBody>
              </p:sp>
            </p:grpSp>
          </p:grpSp>
        </p:grpSp>
        <p:sp>
          <p:nvSpPr>
            <p:cNvPr id="8" name="Line 60">
              <a:extLst>
                <a:ext uri="{FF2B5EF4-FFF2-40B4-BE49-F238E27FC236}">
                  <a16:creationId xmlns:a16="http://schemas.microsoft.com/office/drawing/2014/main" id="{DEC9C725-A850-7B49-8572-C9B7247B543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" y="2883"/>
              <a:ext cx="0" cy="211"/>
            </a:xfrm>
            <a:prstGeom prst="line">
              <a:avLst/>
            </a:prstGeom>
            <a:noFill/>
            <a:ln w="19050">
              <a:solidFill>
                <a:srgbClr val="53756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20"/>
            </a:p>
          </p:txBody>
        </p:sp>
        <p:sp>
          <p:nvSpPr>
            <p:cNvPr id="9" name="Line 61">
              <a:extLst>
                <a:ext uri="{FF2B5EF4-FFF2-40B4-BE49-F238E27FC236}">
                  <a16:creationId xmlns:a16="http://schemas.microsoft.com/office/drawing/2014/main" id="{CDE8F10B-6B84-9448-AE14-1DA3AE1F51C9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540" y="3100"/>
              <a:ext cx="942" cy="0"/>
            </a:xfrm>
            <a:prstGeom prst="line">
              <a:avLst/>
            </a:prstGeom>
            <a:noFill/>
            <a:ln w="19050">
              <a:solidFill>
                <a:srgbClr val="537568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1620"/>
            </a:p>
          </p:txBody>
        </p:sp>
        <p:sp>
          <p:nvSpPr>
            <p:cNvPr id="10" name="Text Box 62">
              <a:extLst>
                <a:ext uri="{FF2B5EF4-FFF2-40B4-BE49-F238E27FC236}">
                  <a16:creationId xmlns:a16="http://schemas.microsoft.com/office/drawing/2014/main" id="{D34DFF4B-FF47-5E48-A168-C1017A7AB83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9" y="3134"/>
              <a:ext cx="1151" cy="75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eaLnBrk="0" hangingPunct="0">
                <a:lnSpc>
                  <a:spcPct val="130000"/>
                </a:lnSpc>
                <a:buClr>
                  <a:schemeClr val="hlink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商业建模标准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hlink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复用性强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hlink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用户最容易接受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hlink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并行、异步支持差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11" name="Text Box 63">
              <a:extLst>
                <a:ext uri="{FF2B5EF4-FFF2-40B4-BE49-F238E27FC236}">
                  <a16:creationId xmlns:a16="http://schemas.microsoft.com/office/drawing/2014/main" id="{77655412-A79A-5847-8D67-685C873CC62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89" y="2298"/>
              <a:ext cx="658" cy="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08585" indent="-108585" algn="ctr">
                <a:spcBef>
                  <a:spcPct val="50000"/>
                </a:spcBef>
              </a:pPr>
              <a:r>
                <a:rPr lang="zh-CN" altLang="en-US" sz="1620" b="1" dirty="0">
                  <a:solidFill>
                    <a:srgbClr val="1C1C1C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跨职能流程图</a:t>
              </a:r>
              <a:endParaRPr lang="en-US" altLang="zh-CN" sz="162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12" name="Text Box 64">
              <a:extLst>
                <a:ext uri="{FF2B5EF4-FFF2-40B4-BE49-F238E27FC236}">
                  <a16:creationId xmlns:a16="http://schemas.microsoft.com/office/drawing/2014/main" id="{FF60A8A7-E923-764D-B5FF-2187A8E497F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21" y="2298"/>
              <a:ext cx="658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08585" indent="-108585" algn="ctr">
                <a:spcBef>
                  <a:spcPct val="50000"/>
                </a:spcBef>
              </a:pPr>
              <a:r>
                <a:rPr lang="zh-CN" altLang="en-US" sz="1620" b="1" dirty="0">
                  <a:solidFill>
                    <a:srgbClr val="1C1C1C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活动图</a:t>
              </a:r>
              <a:endParaRPr lang="en-US" altLang="zh-CN" sz="162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13" name="Text Box 65">
              <a:extLst>
                <a:ext uri="{FF2B5EF4-FFF2-40B4-BE49-F238E27FC236}">
                  <a16:creationId xmlns:a16="http://schemas.microsoft.com/office/drawing/2014/main" id="{B6C03478-14C2-6049-89D2-2504BC125D8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148" y="2298"/>
              <a:ext cx="658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08585" indent="-108585" algn="ctr">
                <a:spcBef>
                  <a:spcPct val="50000"/>
                </a:spcBef>
              </a:pPr>
              <a:r>
                <a:rPr lang="zh-CN" altLang="en-US" sz="1620" b="1" dirty="0">
                  <a:solidFill>
                    <a:srgbClr val="1C1C1C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时序图</a:t>
              </a:r>
              <a:endParaRPr lang="en-US" altLang="zh-CN" sz="162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14" name="Text Box 66">
              <a:extLst>
                <a:ext uri="{FF2B5EF4-FFF2-40B4-BE49-F238E27FC236}">
                  <a16:creationId xmlns:a16="http://schemas.microsoft.com/office/drawing/2014/main" id="{130BF953-0F0A-B24A-B84B-2290AD89AC5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75" y="2298"/>
              <a:ext cx="658" cy="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08585" indent="-108585" algn="ctr">
                <a:spcBef>
                  <a:spcPct val="50000"/>
                </a:spcBef>
              </a:pPr>
              <a:r>
                <a:rPr lang="zh-CN" altLang="en-US" sz="1620" b="1" dirty="0">
                  <a:solidFill>
                    <a:srgbClr val="1C1C1C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数据</a:t>
              </a:r>
              <a:br>
                <a:rPr lang="en-US" altLang="zh-CN" sz="1620" b="1" dirty="0">
                  <a:solidFill>
                    <a:srgbClr val="1C1C1C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</a:br>
              <a:r>
                <a:rPr lang="zh-CN" altLang="en-US" sz="1620" b="1" dirty="0">
                  <a:solidFill>
                    <a:srgbClr val="1C1C1C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流图</a:t>
              </a:r>
              <a:endParaRPr lang="en-US" altLang="zh-CN" sz="162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15" name="Line 67">
              <a:extLst>
                <a:ext uri="{FF2B5EF4-FFF2-40B4-BE49-F238E27FC236}">
                  <a16:creationId xmlns:a16="http://schemas.microsoft.com/office/drawing/2014/main" id="{0230CB9C-E941-9848-9DA9-B729E4ACD85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712" y="1891"/>
              <a:ext cx="0" cy="211"/>
            </a:xfrm>
            <a:prstGeom prst="line">
              <a:avLst/>
            </a:prstGeom>
            <a:noFill/>
            <a:ln w="19050">
              <a:solidFill>
                <a:srgbClr val="53756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20"/>
            </a:p>
          </p:txBody>
        </p:sp>
        <p:sp>
          <p:nvSpPr>
            <p:cNvPr id="16" name="Line 68">
              <a:extLst>
                <a:ext uri="{FF2B5EF4-FFF2-40B4-BE49-F238E27FC236}">
                  <a16:creationId xmlns:a16="http://schemas.microsoft.com/office/drawing/2014/main" id="{C59D3184-91FA-9642-B334-C12CCD8A3AAD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4168" y="1890"/>
              <a:ext cx="1028" cy="0"/>
            </a:xfrm>
            <a:prstGeom prst="line">
              <a:avLst/>
            </a:prstGeom>
            <a:noFill/>
            <a:ln w="19050">
              <a:solidFill>
                <a:srgbClr val="537568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1620"/>
            </a:p>
          </p:txBody>
        </p:sp>
        <p:sp>
          <p:nvSpPr>
            <p:cNvPr id="17" name="Text Box 69">
              <a:extLst>
                <a:ext uri="{FF2B5EF4-FFF2-40B4-BE49-F238E27FC236}">
                  <a16:creationId xmlns:a16="http://schemas.microsoft.com/office/drawing/2014/main" id="{BAD15D8C-0C64-294B-9297-7FF79BBAEEB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76" y="1086"/>
              <a:ext cx="1179" cy="75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eaLnBrk="0" hangingPunct="0">
                <a:lnSpc>
                  <a:spcPct val="130000"/>
                </a:lnSpc>
                <a:buClr>
                  <a:schemeClr val="accent1"/>
                </a:buClr>
                <a:buFont typeface="Wingdings" pitchFamily="2" charset="2"/>
                <a:buChar char="§"/>
              </a:pP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IDEF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建模标准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accent1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强调数据流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accent1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未表示出谁执行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accent1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计费类系统最适用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19" name="Line 70">
              <a:extLst>
                <a:ext uri="{FF2B5EF4-FFF2-40B4-BE49-F238E27FC236}">
                  <a16:creationId xmlns:a16="http://schemas.microsoft.com/office/drawing/2014/main" id="{E61A8F2D-3157-5A4C-9227-3A700D8303A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256" y="1891"/>
              <a:ext cx="0" cy="211"/>
            </a:xfrm>
            <a:prstGeom prst="line">
              <a:avLst/>
            </a:prstGeom>
            <a:noFill/>
            <a:ln w="19050">
              <a:solidFill>
                <a:srgbClr val="53756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20"/>
            </a:p>
          </p:txBody>
        </p:sp>
        <p:sp>
          <p:nvSpPr>
            <p:cNvPr id="20" name="Line 71">
              <a:extLst>
                <a:ext uri="{FF2B5EF4-FFF2-40B4-BE49-F238E27FC236}">
                  <a16:creationId xmlns:a16="http://schemas.microsoft.com/office/drawing/2014/main" id="{3274C3B4-F08B-BC4E-85CE-6BF15EE59275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1674" y="1890"/>
              <a:ext cx="1116" cy="0"/>
            </a:xfrm>
            <a:prstGeom prst="line">
              <a:avLst/>
            </a:prstGeom>
            <a:noFill/>
            <a:ln w="19050">
              <a:solidFill>
                <a:srgbClr val="537568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1620"/>
            </a:p>
          </p:txBody>
        </p:sp>
        <p:sp>
          <p:nvSpPr>
            <p:cNvPr id="21" name="Text Box 72">
              <a:extLst>
                <a:ext uri="{FF2B5EF4-FFF2-40B4-BE49-F238E27FC236}">
                  <a16:creationId xmlns:a16="http://schemas.microsoft.com/office/drawing/2014/main" id="{F2B1E220-D920-8E4F-A09C-ED32C19EC93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20" y="1086"/>
              <a:ext cx="1072" cy="75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>
                <a:lnSpc>
                  <a:spcPct val="130000"/>
                </a:lnSpc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UML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建模标准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语义最丰富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强调行为流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强调活动内容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22" name="Line 73">
              <a:extLst>
                <a:ext uri="{FF2B5EF4-FFF2-40B4-BE49-F238E27FC236}">
                  <a16:creationId xmlns:a16="http://schemas.microsoft.com/office/drawing/2014/main" id="{CDB16093-0C70-C94B-9AB6-97660E6CE7D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462" y="2883"/>
              <a:ext cx="0" cy="211"/>
            </a:xfrm>
            <a:prstGeom prst="line">
              <a:avLst/>
            </a:prstGeom>
            <a:noFill/>
            <a:ln w="19050">
              <a:solidFill>
                <a:srgbClr val="53756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20"/>
            </a:p>
          </p:txBody>
        </p:sp>
        <p:sp>
          <p:nvSpPr>
            <p:cNvPr id="23" name="Line 74">
              <a:extLst>
                <a:ext uri="{FF2B5EF4-FFF2-40B4-BE49-F238E27FC236}">
                  <a16:creationId xmlns:a16="http://schemas.microsoft.com/office/drawing/2014/main" id="{75595329-510F-FE43-89A9-8FBCF6838016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2951" y="3094"/>
              <a:ext cx="1000" cy="0"/>
            </a:xfrm>
            <a:prstGeom prst="line">
              <a:avLst/>
            </a:prstGeom>
            <a:noFill/>
            <a:ln w="19050">
              <a:solidFill>
                <a:srgbClr val="537568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1620"/>
            </a:p>
          </p:txBody>
        </p:sp>
        <p:sp>
          <p:nvSpPr>
            <p:cNvPr id="24" name="Text Box 75">
              <a:extLst>
                <a:ext uri="{FF2B5EF4-FFF2-40B4-BE49-F238E27FC236}">
                  <a16:creationId xmlns:a16="http://schemas.microsoft.com/office/drawing/2014/main" id="{02A62BBE-A90B-B446-8E67-372D3F9270F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29" y="3134"/>
              <a:ext cx="1166" cy="75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eaLnBrk="0" hangingPunct="0">
                <a:lnSpc>
                  <a:spcPct val="130000"/>
                </a:lnSpc>
                <a:buClr>
                  <a:schemeClr val="folHlink"/>
                </a:buClr>
                <a:buFont typeface="Wingdings" pitchFamily="2" charset="2"/>
                <a:buChar char="§"/>
              </a:pP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UML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建模标准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folHlink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强调行为流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folHlink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强调协作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l" eaLnBrk="0" hangingPunct="0">
                <a:lnSpc>
                  <a:spcPct val="130000"/>
                </a:lnSpc>
                <a:buClr>
                  <a:schemeClr val="folHlink"/>
                </a:buClr>
                <a:buFont typeface="Wingdings" pitchFamily="2" charset="2"/>
                <a:buChar char="§"/>
              </a:pPr>
              <a:r>
                <a:rPr lang="en-US" altLang="zh-CN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 </a:t>
              </a:r>
              <a:r>
                <a:rPr lang="zh-CN" altLang="en-US" sz="126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技术类系统更常用</a:t>
              </a:r>
              <a:endParaRPr lang="en-US" altLang="zh-CN" sz="12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grpSp>
          <p:nvGrpSpPr>
            <p:cNvPr id="25" name="Group 76">
              <a:extLst>
                <a:ext uri="{FF2B5EF4-FFF2-40B4-BE49-F238E27FC236}">
                  <a16:creationId xmlns:a16="http://schemas.microsoft.com/office/drawing/2014/main" id="{99BA1024-E941-0646-B48F-BC71BF568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090"/>
              <a:ext cx="5760" cy="789"/>
              <a:chOff x="0" y="2007"/>
              <a:chExt cx="5760" cy="789"/>
            </a:xfrm>
          </p:grpSpPr>
          <p:sp>
            <p:nvSpPr>
              <p:cNvPr id="30" name="Line 77">
                <a:extLst>
                  <a:ext uri="{FF2B5EF4-FFF2-40B4-BE49-F238E27FC236}">
                    <a16:creationId xmlns:a16="http://schemas.microsoft.com/office/drawing/2014/main" id="{19E086F1-0F00-BC4B-B791-ACBF2DA923F7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H="1">
                <a:off x="0" y="2405"/>
                <a:ext cx="652" cy="0"/>
              </a:xfrm>
              <a:prstGeom prst="line">
                <a:avLst/>
              </a:pr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620"/>
              </a:p>
            </p:txBody>
          </p:sp>
          <p:sp>
            <p:nvSpPr>
              <p:cNvPr id="31" name="Line 78">
                <a:extLst>
                  <a:ext uri="{FF2B5EF4-FFF2-40B4-BE49-F238E27FC236}">
                    <a16:creationId xmlns:a16="http://schemas.microsoft.com/office/drawing/2014/main" id="{A629FD0B-FC97-3548-8CE5-8427779B66A8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H="1">
                <a:off x="3839" y="2405"/>
                <a:ext cx="510" cy="0"/>
              </a:xfrm>
              <a:prstGeom prst="line">
                <a:avLst/>
              </a:pr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620"/>
              </a:p>
            </p:txBody>
          </p:sp>
          <p:sp>
            <p:nvSpPr>
              <p:cNvPr id="32" name="Arc 79">
                <a:extLst>
                  <a:ext uri="{FF2B5EF4-FFF2-40B4-BE49-F238E27FC236}">
                    <a16:creationId xmlns:a16="http://schemas.microsoft.com/office/drawing/2014/main" id="{314C1917-95F8-AF4F-B96E-36441B16BC0B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 flipV="1">
                <a:off x="2052" y="1833"/>
                <a:ext cx="412" cy="769"/>
              </a:xfrm>
              <a:custGeom>
                <a:avLst/>
                <a:gdLst>
                  <a:gd name="G0" fmla="+- 1194 0 0"/>
                  <a:gd name="G1" fmla="+- 21600 0 0"/>
                  <a:gd name="G2" fmla="+- 21600 0 0"/>
                  <a:gd name="T0" fmla="*/ 750 w 22794"/>
                  <a:gd name="T1" fmla="*/ 5 h 43200"/>
                  <a:gd name="T2" fmla="*/ 0 w 22794"/>
                  <a:gd name="T3" fmla="*/ 43167 h 43200"/>
                  <a:gd name="T4" fmla="*/ 1194 w 2279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94" h="43200" fill="none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</a:path>
                  <a:path w="22794" h="43200" stroke="0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  <a:lnTo>
                      <a:pt x="1194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1620"/>
              </a:p>
            </p:txBody>
          </p:sp>
          <p:sp>
            <p:nvSpPr>
              <p:cNvPr id="33" name="Arc 80">
                <a:extLst>
                  <a:ext uri="{FF2B5EF4-FFF2-40B4-BE49-F238E27FC236}">
                    <a16:creationId xmlns:a16="http://schemas.microsoft.com/office/drawing/2014/main" id="{980254C6-6A7C-7547-B56D-3D27F4A36ADA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 flipV="1">
                <a:off x="4503" y="1831"/>
                <a:ext cx="418" cy="769"/>
              </a:xfrm>
              <a:custGeom>
                <a:avLst/>
                <a:gdLst>
                  <a:gd name="G0" fmla="+- 1194 0 0"/>
                  <a:gd name="G1" fmla="+- 21600 0 0"/>
                  <a:gd name="G2" fmla="+- 21600 0 0"/>
                  <a:gd name="T0" fmla="*/ 750 w 22794"/>
                  <a:gd name="T1" fmla="*/ 5 h 43200"/>
                  <a:gd name="T2" fmla="*/ 0 w 22794"/>
                  <a:gd name="T3" fmla="*/ 43167 h 43200"/>
                  <a:gd name="T4" fmla="*/ 1194 w 2279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94" h="43200" fill="none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</a:path>
                  <a:path w="22794" h="43200" stroke="0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  <a:lnTo>
                      <a:pt x="1194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1620"/>
              </a:p>
            </p:txBody>
          </p:sp>
          <p:sp>
            <p:nvSpPr>
              <p:cNvPr id="34" name="Line 81">
                <a:extLst>
                  <a:ext uri="{FF2B5EF4-FFF2-40B4-BE49-F238E27FC236}">
                    <a16:creationId xmlns:a16="http://schemas.microsoft.com/office/drawing/2014/main" id="{F8D04D04-BAA4-1E4C-A4C1-14553960FC39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H="1">
                <a:off x="2619" y="2405"/>
                <a:ext cx="496" cy="0"/>
              </a:xfrm>
              <a:prstGeom prst="line">
                <a:avLst/>
              </a:pr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620"/>
              </a:p>
            </p:txBody>
          </p:sp>
          <p:sp>
            <p:nvSpPr>
              <p:cNvPr id="35" name="Arc 82">
                <a:extLst>
                  <a:ext uri="{FF2B5EF4-FFF2-40B4-BE49-F238E27FC236}">
                    <a16:creationId xmlns:a16="http://schemas.microsoft.com/office/drawing/2014/main" id="{7D5FE6F6-EF17-FF4D-BBB9-EA4CB5E55B96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3278" y="2211"/>
                <a:ext cx="400" cy="769"/>
              </a:xfrm>
              <a:custGeom>
                <a:avLst/>
                <a:gdLst>
                  <a:gd name="G0" fmla="+- 1194 0 0"/>
                  <a:gd name="G1" fmla="+- 21600 0 0"/>
                  <a:gd name="G2" fmla="+- 21600 0 0"/>
                  <a:gd name="T0" fmla="*/ 750 w 22794"/>
                  <a:gd name="T1" fmla="*/ 5 h 43200"/>
                  <a:gd name="T2" fmla="*/ 0 w 22794"/>
                  <a:gd name="T3" fmla="*/ 43167 h 43200"/>
                  <a:gd name="T4" fmla="*/ 1194 w 2279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94" h="43200" fill="none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</a:path>
                  <a:path w="22794" h="43200" stroke="0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  <a:lnTo>
                      <a:pt x="1194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1620"/>
              </a:p>
            </p:txBody>
          </p:sp>
          <p:sp>
            <p:nvSpPr>
              <p:cNvPr id="36" name="Line 83">
                <a:extLst>
                  <a:ext uri="{FF2B5EF4-FFF2-40B4-BE49-F238E27FC236}">
                    <a16:creationId xmlns:a16="http://schemas.microsoft.com/office/drawing/2014/main" id="{375BFC3C-AD32-D848-BE33-AB60CBF742A8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H="1">
                <a:off x="5071" y="2405"/>
                <a:ext cx="689" cy="0"/>
              </a:xfrm>
              <a:prstGeom prst="line">
                <a:avLst/>
              </a:pr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620"/>
              </a:p>
            </p:txBody>
          </p:sp>
          <p:sp>
            <p:nvSpPr>
              <p:cNvPr id="37" name="Line 84">
                <a:extLst>
                  <a:ext uri="{FF2B5EF4-FFF2-40B4-BE49-F238E27FC236}">
                    <a16:creationId xmlns:a16="http://schemas.microsoft.com/office/drawing/2014/main" id="{465AB8E6-A937-EB48-A089-68FBCE8990D8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H="1">
                <a:off x="1377" y="2405"/>
                <a:ext cx="523" cy="0"/>
              </a:xfrm>
              <a:prstGeom prst="line">
                <a:avLst/>
              </a:pr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620"/>
              </a:p>
            </p:txBody>
          </p:sp>
          <p:sp>
            <p:nvSpPr>
              <p:cNvPr id="38" name="Arc 85">
                <a:extLst>
                  <a:ext uri="{FF2B5EF4-FFF2-40B4-BE49-F238E27FC236}">
                    <a16:creationId xmlns:a16="http://schemas.microsoft.com/office/drawing/2014/main" id="{F0B78E76-E624-1E47-8C84-DA46349CDF34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815" y="2211"/>
                <a:ext cx="400" cy="769"/>
              </a:xfrm>
              <a:custGeom>
                <a:avLst/>
                <a:gdLst>
                  <a:gd name="G0" fmla="+- 1194 0 0"/>
                  <a:gd name="G1" fmla="+- 21600 0 0"/>
                  <a:gd name="G2" fmla="+- 21600 0 0"/>
                  <a:gd name="T0" fmla="*/ 750 w 22794"/>
                  <a:gd name="T1" fmla="*/ 5 h 43200"/>
                  <a:gd name="T2" fmla="*/ 0 w 22794"/>
                  <a:gd name="T3" fmla="*/ 43167 h 43200"/>
                  <a:gd name="T4" fmla="*/ 1194 w 2279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94" h="43200" fill="none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</a:path>
                  <a:path w="22794" h="43200" stroke="0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  <a:lnTo>
                      <a:pt x="1194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1620"/>
              </a:p>
            </p:txBody>
          </p:sp>
        </p:grpSp>
        <p:pic>
          <p:nvPicPr>
            <p:cNvPr id="26" name="Picture 86" descr="Picture1">
              <a:extLst>
                <a:ext uri="{FF2B5EF4-FFF2-40B4-BE49-F238E27FC236}">
                  <a16:creationId xmlns:a16="http://schemas.microsoft.com/office/drawing/2014/main" id="{5CBF7370-0ED6-8D40-BC42-2C08D2E0B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9" y="2167"/>
              <a:ext cx="520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87" descr="Picture1">
              <a:extLst>
                <a:ext uri="{FF2B5EF4-FFF2-40B4-BE49-F238E27FC236}">
                  <a16:creationId xmlns:a16="http://schemas.microsoft.com/office/drawing/2014/main" id="{7435FC70-21A8-F748-BEA5-16279B569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04" y="2161"/>
              <a:ext cx="520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88" descr="Picture1">
              <a:extLst>
                <a:ext uri="{FF2B5EF4-FFF2-40B4-BE49-F238E27FC236}">
                  <a16:creationId xmlns:a16="http://schemas.microsoft.com/office/drawing/2014/main" id="{90C055E2-8E25-B24E-A44B-49630977E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22" y="2173"/>
              <a:ext cx="520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89" descr="Picture1">
              <a:extLst>
                <a:ext uri="{FF2B5EF4-FFF2-40B4-BE49-F238E27FC236}">
                  <a16:creationId xmlns:a16="http://schemas.microsoft.com/office/drawing/2014/main" id="{3116CC50-87C1-7F4E-94D0-5EC7172D8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58" y="2167"/>
              <a:ext cx="520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802457984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350" y="897564"/>
            <a:ext cx="4224247" cy="4245936"/>
          </a:xfrm>
          <a:prstGeom prst="rect">
            <a:avLst/>
          </a:prstGeom>
        </p:spPr>
      </p:pic>
      <p:sp>
        <p:nvSpPr>
          <p:cNvPr id="83969" name="矩形 3"/>
          <p:cNvSpPr>
            <a:spLocks noChangeArrowheads="1"/>
          </p:cNvSpPr>
          <p:nvPr/>
        </p:nvSpPr>
        <p:spPr bwMode="auto">
          <a:xfrm>
            <a:off x="457200" y="322449"/>
            <a:ext cx="537924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分析工具</a:t>
            </a: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3A1E3D2E-B3F0-E849-A0C0-75DD48B3F946}" type="slidenum">
              <a:rPr kumimoji="1" lang="zh-CN" altLang="en-US" smtClean="0"/>
              <a:pPr algn="l">
                <a:defRPr/>
              </a:pPr>
              <a:t>25</a:t>
            </a:fld>
            <a:endParaRPr lang="en-US" altLang="zh-CN" dirty="0">
              <a:ea typeface="宋体" charset="-122"/>
              <a:cs typeface="+mn-cs"/>
            </a:endParaRPr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1266833" y="1340414"/>
            <a:ext cx="4147662" cy="302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11480" indent="-411480">
              <a:lnSpc>
                <a:spcPct val="150000"/>
              </a:lnSpc>
              <a:buClr>
                <a:srgbClr val="92D050"/>
              </a:buClr>
              <a:buSzPct val="80000"/>
              <a:buFont typeface="Wingdings" charset="0"/>
              <a:buChar char="p"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业务流程图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indent="-411480">
              <a:lnSpc>
                <a:spcPct val="150000"/>
              </a:lnSpc>
              <a:buClr>
                <a:srgbClr val="92D050"/>
              </a:buClr>
              <a:buSzPct val="80000"/>
              <a:buFont typeface="Wingdings" charset="0"/>
              <a:buChar char="p"/>
            </a:pPr>
            <a:r>
              <a:rPr lang="en-US" altLang="zh-CN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图（用例图、活动图等）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indent="-411480">
              <a:lnSpc>
                <a:spcPct val="150000"/>
              </a:lnSpc>
              <a:buClr>
                <a:srgbClr val="92D050"/>
              </a:buClr>
              <a:buSzPct val="80000"/>
              <a:buFont typeface="Wingdings" charset="0"/>
              <a:buChar char="p"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建模工具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indent="-411480">
              <a:lnSpc>
                <a:spcPct val="150000"/>
              </a:lnSpc>
              <a:buClr>
                <a:srgbClr val="92D050"/>
              </a:buClr>
              <a:buSzPct val="80000"/>
              <a:buFont typeface="Wingdings" charset="0"/>
              <a:buChar char="p"/>
            </a:pPr>
            <a:r>
              <a:rPr lang="zh-CN" altLang="en-US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思维导图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indent="-411480">
              <a:lnSpc>
                <a:spcPct val="150000"/>
              </a:lnSpc>
              <a:buClr>
                <a:srgbClr val="92D050"/>
              </a:buClr>
              <a:buSzPct val="80000"/>
              <a:buFont typeface="Wingdings" charset="0"/>
              <a:buChar char="p"/>
            </a:pPr>
            <a:r>
              <a:rPr lang="en-US" altLang="zh-CN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</a:p>
          <a:p>
            <a:pPr marL="411480" indent="-411480">
              <a:lnSpc>
                <a:spcPct val="150000"/>
              </a:lnSpc>
              <a:buClr>
                <a:srgbClr val="92D050"/>
              </a:buClr>
              <a:buSzPct val="80000"/>
              <a:buFont typeface="Wingdings" charset="0"/>
              <a:buChar char="p"/>
            </a:pPr>
            <a:r>
              <a:rPr lang="is-IS" altLang="zh-CN" sz="2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…...</a:t>
            </a:r>
            <a:endParaRPr lang="en-US" altLang="zh-CN" sz="21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124455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826" y="335983"/>
            <a:ext cx="5551875" cy="421481"/>
          </a:xfrm>
        </p:spPr>
        <p:txBody>
          <a:bodyPr>
            <a:noAutofit/>
          </a:bodyPr>
          <a:lstStyle/>
          <a:p>
            <a:pPr>
              <a:buClr>
                <a:schemeClr val="accent4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2DA07-CE19-4C9B-A0EC-06D3955056CF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6" name="图片 5" descr="屏幕快照 2017-04-25 下午5.30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016377"/>
            <a:ext cx="7120890" cy="392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4116408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快照 2014-05-06 下午8.06.4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26" y="1660150"/>
            <a:ext cx="4520270" cy="22192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4062" y="296715"/>
            <a:ext cx="4925347" cy="486054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明确测试项的优先级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2DA07-CE19-4C9B-A0EC-06D3955056CF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4062" y="1393474"/>
            <a:ext cx="3175553" cy="259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marL="320040" lvl="1" indent="-32004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160" dirty="0">
                <a:solidFill>
                  <a:srgbClr val="8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产品质量风险的识别</a:t>
            </a:r>
            <a:endParaRPr lang="en-US" altLang="zh-CN" sz="2160" dirty="0">
              <a:solidFill>
                <a:srgbClr val="8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20040" lvl="1" indent="-32004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160" dirty="0">
                <a:solidFill>
                  <a:srgbClr val="8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功能重要性排序</a:t>
            </a:r>
            <a:endParaRPr lang="en-US" altLang="zh-CN" sz="2160" dirty="0">
              <a:solidFill>
                <a:srgbClr val="8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20040" lvl="1" indent="-32004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160" dirty="0">
                <a:solidFill>
                  <a:srgbClr val="8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风险分析</a:t>
            </a:r>
            <a:r>
              <a:rPr lang="en-US" altLang="zh-CN" sz="2160" dirty="0">
                <a:solidFill>
                  <a:srgbClr val="8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-</a:t>
            </a:r>
            <a:r>
              <a:rPr lang="zh-CN" altLang="en-US" sz="2160" dirty="0">
                <a:solidFill>
                  <a:srgbClr val="8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风险矩阵</a:t>
            </a:r>
            <a:endParaRPr lang="en-US" altLang="zh-CN" sz="2160" dirty="0">
              <a:solidFill>
                <a:srgbClr val="8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20040" lvl="1" indent="-32004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160" dirty="0">
                <a:solidFill>
                  <a:srgbClr val="8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经验与历史数据</a:t>
            </a:r>
            <a:endParaRPr lang="en-US" altLang="zh-CN" sz="2160" dirty="0">
              <a:solidFill>
                <a:srgbClr val="8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20040" lvl="1" indent="-32004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160" dirty="0">
                <a:solidFill>
                  <a:srgbClr val="8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80/20</a:t>
            </a:r>
            <a:r>
              <a:rPr lang="zh-CN" altLang="en-US" sz="2160" dirty="0">
                <a:solidFill>
                  <a:srgbClr val="8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原则</a:t>
            </a:r>
            <a:endParaRPr lang="en-US" altLang="zh-CN" sz="2160" dirty="0">
              <a:solidFill>
                <a:srgbClr val="8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5069311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117" y="364815"/>
            <a:ext cx="5551875" cy="421481"/>
          </a:xfrm>
        </p:spPr>
        <p:txBody>
          <a:bodyPr>
            <a:noAutofit/>
          </a:bodyPr>
          <a:lstStyle/>
          <a:p>
            <a:pPr>
              <a:buClr>
                <a:schemeClr val="accent4"/>
              </a:buClr>
            </a:pP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 </a:t>
            </a:r>
            <a:r>
              <a:rPr lang="en-US" altLang="zh-CN" sz="2000" b="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2000" b="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续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2DA07-CE19-4C9B-A0EC-06D3955056CF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3" name="图片 2" descr="屏幕快照 2017-04-25 下午5.30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63" y="786296"/>
            <a:ext cx="7178040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1088180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645482" y="214994"/>
            <a:ext cx="5662384" cy="650506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示例：测试需求分析结果</a:t>
            </a:r>
          </a:p>
        </p:txBody>
      </p:sp>
      <p:pic>
        <p:nvPicPr>
          <p:cNvPr id="3" name="图片 2" descr="屏幕快照 2015-11-19 下午9.50.55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25" y="865500"/>
            <a:ext cx="6739949" cy="41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7209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9890" y="1892935"/>
            <a:ext cx="7752624" cy="902513"/>
          </a:xfrm>
        </p:spPr>
        <p:txBody>
          <a:bodyPr>
            <a:noAutofit/>
          </a:bodyPr>
          <a:lstStyle/>
          <a:p>
            <a:pPr algn="l"/>
            <a:r>
              <a:rPr kumimoji="1" lang="zh-CN" altLang="en-US" sz="5400" b="1" dirty="0">
                <a:latin typeface="Tahoma" panose="020B0604030504040204" charset="0"/>
                <a:cs typeface="思源黑体 Bold" panose="020B0800000000000000" charset="-122"/>
              </a:rPr>
              <a:t>软件测试方法和技术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645025" y="4357370"/>
            <a:ext cx="2263140" cy="346710"/>
          </a:xfrm>
        </p:spPr>
        <p:txBody>
          <a:bodyPr>
            <a:noAutofit/>
          </a:bodyPr>
          <a:lstStyle/>
          <a:p>
            <a:r>
              <a:rPr kumimoji="1" lang="zh-CN" altLang="en-US" sz="1800" b="1" dirty="0">
                <a:solidFill>
                  <a:schemeClr val="bg1"/>
                </a:solidFill>
              </a:rPr>
              <a:t>同济大学 </a:t>
            </a:r>
            <a:r>
              <a:rPr kumimoji="1" sz="1800" b="1" dirty="0">
                <a:solidFill>
                  <a:schemeClr val="bg1"/>
                </a:solidFill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</a:rPr>
              <a:t>朱少民</a:t>
            </a:r>
            <a:endParaRPr kumimoji="1" sz="1800" b="1" dirty="0">
              <a:solidFill>
                <a:schemeClr val="bg1"/>
              </a:solidFill>
            </a:endParaRPr>
          </a:p>
        </p:txBody>
      </p:sp>
      <p:grpSp>
        <p:nvGrpSpPr>
          <p:cNvPr id="5" name="组合 10"/>
          <p:cNvGrpSpPr/>
          <p:nvPr/>
        </p:nvGrpSpPr>
        <p:grpSpPr>
          <a:xfrm>
            <a:off x="446405" y="1723390"/>
            <a:ext cx="6461760" cy="1363980"/>
            <a:chOff x="2666198" y="2543397"/>
            <a:chExt cx="7199697" cy="1316333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2"/>
          <p:cNvSpPr>
            <a:spLocks noGrp="1"/>
          </p:cNvSpPr>
          <p:nvPr/>
        </p:nvSpPr>
        <p:spPr>
          <a:xfrm>
            <a:off x="389889" y="3250565"/>
            <a:ext cx="7968919" cy="463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pPr algn="l"/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第</a:t>
            </a:r>
            <a:r>
              <a:rPr kumimoji="1" lang="en-US" altLang="zh-CN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10</a:t>
            </a:r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章 测试</a:t>
            </a:r>
            <a:r>
              <a:rPr kumimoji="1" lang="zh-CN" altLang="zh-CN" sz="3600" b="1" dirty="0">
                <a:solidFill>
                  <a:srgbClr val="FFC000"/>
                </a:solidFill>
                <a:latin typeface="Tahoma" panose="020B0604030504040204" charset="0"/>
              </a:rPr>
              <a:t>需求分析与测试计划</a:t>
            </a:r>
            <a:endParaRPr kumimoji="1" lang="zh-CN" altLang="en-US" sz="3600" b="1" dirty="0">
              <a:solidFill>
                <a:srgbClr val="FFC000"/>
              </a:solidFill>
              <a:latin typeface="Tahoma" panose="020B060403050404020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38487E-E177-DE4D-945D-7DCF652B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02" y="94799"/>
            <a:ext cx="1417284" cy="4724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A7836B-4F28-8358-B5ED-86A7786BD344}"/>
              </a:ext>
            </a:extLst>
          </p:cNvPr>
          <p:cNvSpPr txBox="1"/>
          <p:nvPr/>
        </p:nvSpPr>
        <p:spPr>
          <a:xfrm>
            <a:off x="4572000" y="4744056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</a:p>
        </p:txBody>
      </p:sp>
    </p:spTree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557382" y="389698"/>
            <a:ext cx="5703034" cy="365522"/>
          </a:xfrm>
        </p:spPr>
        <p:txBody>
          <a:bodyPr>
            <a:noAutofit/>
          </a:bodyPr>
          <a:lstStyle/>
          <a:p>
            <a:pPr>
              <a:buClr>
                <a:schemeClr val="accent4"/>
              </a:buClr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造成</a:t>
            </a:r>
            <a:r>
              <a:rPr kumimoji="1" lang="en-US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分析不准确的风险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A1E3D2E-B3F0-E849-A0C0-75DD48B3F946}" type="slidenum">
              <a:rPr kumimoji="1" lang="zh-CN" altLang="en-US" smtClean="0"/>
              <a:pPr>
                <a:defRPr/>
              </a:pPr>
              <a:t>30</a:t>
            </a:fld>
            <a:endParaRPr lang="en-US" altLang="zh-CN" i="0" dirty="0"/>
          </a:p>
        </p:txBody>
      </p:sp>
      <p:sp>
        <p:nvSpPr>
          <p:cNvPr id="30" name="矩形 29"/>
          <p:cNvSpPr/>
          <p:nvPr/>
        </p:nvSpPr>
        <p:spPr>
          <a:xfrm>
            <a:off x="1202025" y="1275606"/>
            <a:ext cx="5378998" cy="3478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8610" indent="-308610">
              <a:lnSpc>
                <a:spcPct val="11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项目范围不清楚、项目之间耦合性强</a:t>
            </a:r>
            <a:endParaRPr lang="en-US" altLang="zh-CN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08610" indent="-308610">
              <a:lnSpc>
                <a:spcPct val="11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产品业务不够清晰或没说明清楚</a:t>
            </a:r>
            <a:endParaRPr lang="en-US" altLang="zh-CN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08610" indent="-308610">
              <a:lnSpc>
                <a:spcPct val="11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具体需求不明确、需求变更频繁</a:t>
            </a:r>
            <a:endParaRPr lang="en-US" altLang="zh-CN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08610" indent="-308610">
              <a:lnSpc>
                <a:spcPct val="11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系统复杂性，分解比较困难</a:t>
            </a:r>
            <a:endParaRPr lang="en-US" altLang="zh-CN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08610" indent="-308610">
              <a:lnSpc>
                <a:spcPct val="11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系统特性的不可测试性</a:t>
            </a:r>
            <a:endParaRPr lang="en-US" altLang="zh-CN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08610" indent="-308610">
              <a:lnSpc>
                <a:spcPct val="11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业务数据种类多、处理环节多</a:t>
            </a:r>
            <a:endParaRPr lang="en-US" altLang="zh-CN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08610" indent="-308610">
              <a:lnSpc>
                <a:spcPct val="11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代码质量差、代码结构不好</a:t>
            </a:r>
            <a:endParaRPr lang="en-US" altLang="zh-CN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08610" indent="-308610">
              <a:lnSpc>
                <a:spcPct val="11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环境配置复杂、用户配置项很多</a:t>
            </a:r>
            <a:endParaRPr lang="en-US" altLang="zh-CN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  <a:p>
            <a:pPr marL="308610" indent="-308610">
              <a:lnSpc>
                <a:spcPct val="11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……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5414494" y="1840152"/>
            <a:ext cx="3026471" cy="2323873"/>
            <a:chOff x="572494" y="3201074"/>
            <a:chExt cx="3510999" cy="2782484"/>
          </a:xfrm>
        </p:grpSpPr>
        <p:sp>
          <p:nvSpPr>
            <p:cNvPr id="6" name="矩形 5"/>
            <p:cNvSpPr/>
            <p:nvPr/>
          </p:nvSpPr>
          <p:spPr>
            <a:xfrm>
              <a:off x="572494" y="4726506"/>
              <a:ext cx="3510999" cy="125705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20" dirty="0">
                  <a:solidFill>
                    <a:schemeClr val="accent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平台／维护特性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579069" y="3201075"/>
              <a:ext cx="1497251" cy="15115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20" dirty="0">
                  <a:solidFill>
                    <a:schemeClr val="accent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继承特性 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076319" y="3201074"/>
              <a:ext cx="2007173" cy="151154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20" dirty="0">
                  <a:solidFill>
                    <a:schemeClr val="accent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新开发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14580" y="4202047"/>
              <a:ext cx="1429764" cy="345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20">
                  <a:latin typeface="Microsoft YaHei" charset="-122"/>
                  <a:ea typeface="Microsoft YaHei" charset="-122"/>
                  <a:cs typeface="Microsoft YaHei" charset="-122"/>
                </a:rPr>
                <a:t>问题高发区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327993" y="4828533"/>
              <a:ext cx="1429764" cy="345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20">
                  <a:latin typeface="Microsoft YaHei" charset="-122"/>
                  <a:ea typeface="Microsoft YaHei" charset="-122"/>
                  <a:cs typeface="Microsoft YaHei" charset="-122"/>
                </a:rPr>
                <a:t>问题高发区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327993" y="4202047"/>
              <a:ext cx="1429764" cy="345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20">
                  <a:latin typeface="Microsoft YaHei" charset="-122"/>
                  <a:ea typeface="Microsoft YaHei" charset="-122"/>
                  <a:cs typeface="Microsoft YaHei" charset="-122"/>
                </a:rPr>
                <a:t>问题高发区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072955" y="1924379"/>
            <a:ext cx="100584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20" b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测试重点</a:t>
            </a:r>
            <a:endParaRPr kumimoji="1" lang="zh-CN" altLang="en-US" sz="162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3724511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597218" y="-108347"/>
            <a:ext cx="27432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zh-CN" altLang="en-US" sz="1620"/>
          </a:p>
        </p:txBody>
      </p:sp>
      <p:sp>
        <p:nvSpPr>
          <p:cNvPr id="3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734378" y="5959"/>
            <a:ext cx="27432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zh-CN" altLang="en-US" sz="1620"/>
          </a:p>
        </p:txBody>
      </p:sp>
      <p:sp>
        <p:nvSpPr>
          <p:cNvPr id="4" name="矩形 3"/>
          <p:cNvSpPr/>
          <p:nvPr/>
        </p:nvSpPr>
        <p:spPr>
          <a:xfrm>
            <a:off x="470297" y="348866"/>
            <a:ext cx="640947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小结：从基本问题出发完成测试分析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55" y="951570"/>
            <a:ext cx="4570887" cy="40812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78758" y="2863056"/>
            <a:ext cx="2428203" cy="2102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08610" indent="-308610">
              <a:lnSpc>
                <a:spcPct val="150000"/>
              </a:lnSpc>
              <a:buSzPts val="1050"/>
              <a:buFont typeface="Wingdings" panose="05000000000000000000" pitchFamily="2" charset="2"/>
              <a:buChar char=""/>
            </a:pPr>
            <a:r>
              <a:rPr lang="zh-CN" altLang="zh-CN" sz="1260" dirty="0">
                <a:latin typeface="Yuanti SC" charset="-122"/>
                <a:ea typeface="Yuanti SC" charset="-122"/>
                <a:cs typeface="Yuanti SC" charset="-122"/>
              </a:rPr>
              <a:t>分解了</a:t>
            </a:r>
            <a:r>
              <a:rPr lang="zh-CN" altLang="zh-CN" sz="1260" b="1" dirty="0">
                <a:latin typeface="Yuanti SC" charset="-122"/>
                <a:ea typeface="Yuanti SC" charset="-122"/>
                <a:cs typeface="Yuanti SC" charset="-122"/>
              </a:rPr>
              <a:t>产品质量目标</a:t>
            </a:r>
            <a:r>
              <a:rPr lang="zh-CN" altLang="zh-CN" sz="1260" dirty="0">
                <a:latin typeface="Yuanti SC" charset="-122"/>
                <a:ea typeface="Yuanti SC" charset="-122"/>
                <a:cs typeface="Yuanti SC" charset="-122"/>
              </a:rPr>
              <a:t>。</a:t>
            </a:r>
            <a:endParaRPr lang="en-US" altLang="zh-CN" sz="1260" dirty="0">
              <a:latin typeface="Yuanti SC" charset="-122"/>
              <a:ea typeface="Yuanti SC" charset="-122"/>
              <a:cs typeface="Yuanti SC" charset="-122"/>
            </a:endParaRPr>
          </a:p>
          <a:p>
            <a:pPr marL="308610" indent="-308610">
              <a:lnSpc>
                <a:spcPct val="150000"/>
              </a:lnSpc>
              <a:buSzPts val="1050"/>
              <a:buFont typeface="Wingdings" panose="05000000000000000000" pitchFamily="2" charset="2"/>
              <a:buChar char=""/>
            </a:pPr>
            <a:r>
              <a:rPr lang="zh-CN" altLang="zh-CN" sz="1260" dirty="0">
                <a:latin typeface="Yuanti SC" charset="-122"/>
                <a:ea typeface="Yuanti SC" charset="-122"/>
                <a:cs typeface="Yuanti SC" charset="-122"/>
              </a:rPr>
              <a:t>基于风险对特性进行了</a:t>
            </a:r>
            <a:r>
              <a:rPr lang="zh-CN" altLang="zh-CN" sz="1260" b="1" dirty="0">
                <a:latin typeface="Yuanti SC" charset="-122"/>
                <a:ea typeface="Yuanti SC" charset="-122"/>
                <a:cs typeface="Yuanti SC" charset="-122"/>
              </a:rPr>
              <a:t>分类</a:t>
            </a:r>
            <a:r>
              <a:rPr lang="zh-CN" altLang="zh-CN" sz="1260" dirty="0">
                <a:latin typeface="Yuanti SC" charset="-122"/>
                <a:ea typeface="Yuanti SC" charset="-122"/>
                <a:cs typeface="Yuanti SC" charset="-122"/>
              </a:rPr>
              <a:t>。</a:t>
            </a:r>
            <a:endParaRPr lang="en-US" altLang="zh-CN" sz="1260" dirty="0">
              <a:latin typeface="Yuanti SC" charset="-122"/>
              <a:ea typeface="Yuanti SC" charset="-122"/>
              <a:cs typeface="Yuanti SC" charset="-122"/>
            </a:endParaRPr>
          </a:p>
          <a:p>
            <a:pPr marL="308610" indent="-308610">
              <a:lnSpc>
                <a:spcPct val="150000"/>
              </a:lnSpc>
              <a:buSzPts val="1050"/>
              <a:buFont typeface="Wingdings" panose="05000000000000000000" pitchFamily="2" charset="2"/>
              <a:buChar char=""/>
            </a:pPr>
            <a:r>
              <a:rPr lang="zh-CN" altLang="zh-CN" sz="1260" dirty="0">
                <a:latin typeface="Yuanti SC" charset="-122"/>
                <a:ea typeface="Yuanti SC" charset="-122"/>
                <a:cs typeface="Yuanti SC" charset="-122"/>
              </a:rPr>
              <a:t>确定了</a:t>
            </a:r>
            <a:r>
              <a:rPr lang="zh-CN" altLang="zh-CN" sz="1260" b="1" dirty="0">
                <a:latin typeface="Yuanti SC" charset="-122"/>
                <a:ea typeface="Yuanti SC" charset="-122"/>
                <a:cs typeface="Yuanti SC" charset="-122"/>
              </a:rPr>
              <a:t>测试深度和广度</a:t>
            </a:r>
            <a:r>
              <a:rPr lang="zh-CN" altLang="zh-CN" sz="1260" dirty="0">
                <a:latin typeface="Yuanti SC" charset="-122"/>
                <a:ea typeface="Yuanti SC" charset="-122"/>
                <a:cs typeface="Yuanti SC" charset="-122"/>
              </a:rPr>
              <a:t>和测试优先级。</a:t>
            </a:r>
            <a:endParaRPr lang="en-US" altLang="zh-CN" sz="1260" dirty="0">
              <a:latin typeface="Yuanti SC" charset="-122"/>
              <a:ea typeface="Yuanti SC" charset="-122"/>
              <a:cs typeface="Yuanti SC" charset="-122"/>
            </a:endParaRPr>
          </a:p>
          <a:p>
            <a:pPr marL="308610" indent="-308610">
              <a:lnSpc>
                <a:spcPct val="150000"/>
              </a:lnSpc>
              <a:buSzPts val="1050"/>
              <a:buFont typeface="Wingdings" panose="05000000000000000000" pitchFamily="2" charset="2"/>
              <a:buChar char=""/>
            </a:pPr>
            <a:r>
              <a:rPr lang="zh-CN" altLang="zh-CN" sz="1260" dirty="0">
                <a:latin typeface="Yuanti SC" charset="-122"/>
                <a:ea typeface="Yuanti SC" charset="-122"/>
                <a:cs typeface="Yuanti SC" charset="-122"/>
              </a:rPr>
              <a:t>确定了测试的</a:t>
            </a:r>
            <a:r>
              <a:rPr lang="zh-CN" altLang="zh-CN" sz="1260" b="1" dirty="0">
                <a:latin typeface="Yuanti SC" charset="-122"/>
                <a:ea typeface="Yuanti SC" charset="-122"/>
                <a:cs typeface="Yuanti SC" charset="-122"/>
              </a:rPr>
              <a:t>总体框架</a:t>
            </a:r>
            <a:r>
              <a:rPr lang="zh-CN" altLang="en-US" sz="1260" dirty="0">
                <a:latin typeface="Yuanti SC" charset="-122"/>
                <a:ea typeface="Yuanti SC" charset="-122"/>
                <a:cs typeface="Yuanti SC" charset="-122"/>
              </a:rPr>
              <a:t>，知道了</a:t>
            </a:r>
            <a:r>
              <a:rPr lang="zh-CN" altLang="en-US" sz="1260" b="1" dirty="0">
                <a:latin typeface="Yuanti SC" charset="-122"/>
                <a:ea typeface="Yuanti SC" charset="-122"/>
                <a:cs typeface="Yuanti SC" charset="-122"/>
              </a:rPr>
              <a:t>如何安排各种测试活动</a:t>
            </a:r>
            <a:endParaRPr lang="en-US" altLang="zh-CN" sz="1260" b="1" dirty="0">
              <a:latin typeface="Yuanti SC" charset="-122"/>
              <a:ea typeface="Yuanti SC" charset="-122"/>
              <a:cs typeface="Yuanti SC" charset="-122"/>
            </a:endParaRPr>
          </a:p>
          <a:p>
            <a:pPr marL="308610" indent="-308610">
              <a:lnSpc>
                <a:spcPct val="150000"/>
              </a:lnSpc>
              <a:buSzPts val="1050"/>
              <a:buFont typeface="Wingdings" panose="05000000000000000000" pitchFamily="2" charset="2"/>
              <a:buChar char=""/>
            </a:pPr>
            <a:r>
              <a:rPr lang="zh-CN" altLang="en-US" sz="1260" b="1" dirty="0">
                <a:latin typeface="Yuanti SC" charset="-122"/>
                <a:ea typeface="Yuanti SC" charset="-122"/>
                <a:cs typeface="Yuanti SC" charset="-122"/>
              </a:rPr>
              <a:t>预估了测试结果</a:t>
            </a:r>
            <a:r>
              <a:rPr lang="zh-CN" altLang="en-US" sz="1260" dirty="0">
                <a:latin typeface="Yuanti SC" charset="-122"/>
                <a:ea typeface="Yuanti SC" charset="-122"/>
                <a:cs typeface="Yuanti SC" charset="-122"/>
              </a:rPr>
              <a:t>（缺陷趋势）</a:t>
            </a:r>
          </a:p>
        </p:txBody>
      </p:sp>
      <p:sp>
        <p:nvSpPr>
          <p:cNvPr id="9" name="矩形 8"/>
          <p:cNvSpPr/>
          <p:nvPr/>
        </p:nvSpPr>
        <p:spPr>
          <a:xfrm>
            <a:off x="980159" y="951570"/>
            <a:ext cx="2428203" cy="18985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40" kern="100" dirty="0">
                <a:latin typeface="Yuanti SC" charset="-122"/>
                <a:ea typeface="Yuanti SC" charset="-122"/>
                <a:cs typeface="Yuanti SC" charset="-122"/>
              </a:rPr>
              <a:t>产品测试的</a:t>
            </a:r>
            <a:r>
              <a:rPr lang="zh-CN" altLang="zh-CN" sz="1440" b="1" kern="100" dirty="0">
                <a:solidFill>
                  <a:srgbClr val="FF0000"/>
                </a:solidFill>
                <a:latin typeface="Yuanti SC" charset="-122"/>
                <a:ea typeface="Yuanti SC" charset="-122"/>
                <a:cs typeface="Yuanti SC" charset="-122"/>
              </a:rPr>
              <a:t>六大问题</a:t>
            </a:r>
            <a:r>
              <a:rPr lang="zh-CN" altLang="zh-CN" sz="1440" kern="100" dirty="0">
                <a:latin typeface="Yuanti SC" charset="-122"/>
                <a:ea typeface="Yuanti SC" charset="-122"/>
                <a:cs typeface="Yuanti SC" charset="-122"/>
              </a:rPr>
              <a:t>： </a:t>
            </a:r>
          </a:p>
          <a:p>
            <a:pPr marL="336015" indent="-308610">
              <a:lnSpc>
                <a:spcPct val="150000"/>
              </a:lnSpc>
              <a:buSzPts val="1000"/>
              <a:buFont typeface="Wingdings" panose="05000000000000000000" pitchFamily="2" charset="2"/>
              <a:buChar char=""/>
            </a:pPr>
            <a:r>
              <a:rPr lang="zh-CN" altLang="zh-CN" sz="1080" dirty="0">
                <a:latin typeface="Yuanti SC" charset="-122"/>
                <a:ea typeface="Yuanti SC" charset="-122"/>
                <a:cs typeface="Yuanti SC" charset="-122"/>
              </a:rPr>
              <a:t>测试的</a:t>
            </a:r>
            <a:r>
              <a:rPr lang="zh-CN" altLang="zh-CN" sz="1080" dirty="0">
                <a:solidFill>
                  <a:srgbClr val="0000FF"/>
                </a:solidFill>
                <a:latin typeface="Yuanti SC" charset="-122"/>
                <a:ea typeface="Yuanti SC" charset="-122"/>
                <a:cs typeface="Yuanti SC" charset="-122"/>
              </a:rPr>
              <a:t>对象和范围</a:t>
            </a:r>
            <a:r>
              <a:rPr lang="zh-CN" altLang="zh-CN" sz="1080" dirty="0">
                <a:latin typeface="Yuanti SC" charset="-122"/>
                <a:ea typeface="Yuanti SC" charset="-122"/>
                <a:cs typeface="Yuanti SC" charset="-122"/>
              </a:rPr>
              <a:t>是什么？</a:t>
            </a:r>
          </a:p>
          <a:p>
            <a:pPr marL="336015" indent="-308610">
              <a:lnSpc>
                <a:spcPct val="150000"/>
              </a:lnSpc>
              <a:buSzPts val="1000"/>
              <a:buFont typeface="Wingdings" panose="05000000000000000000" pitchFamily="2" charset="2"/>
              <a:buChar char=""/>
            </a:pPr>
            <a:r>
              <a:rPr lang="zh-CN" altLang="zh-CN" sz="1080" dirty="0">
                <a:latin typeface="Yuanti SC" charset="-122"/>
                <a:ea typeface="Yuanti SC" charset="-122"/>
                <a:cs typeface="Yuanti SC" charset="-122"/>
              </a:rPr>
              <a:t>测试</a:t>
            </a:r>
            <a:r>
              <a:rPr lang="zh-CN" altLang="zh-CN" sz="1080" dirty="0">
                <a:solidFill>
                  <a:srgbClr val="0000FF"/>
                </a:solidFill>
                <a:latin typeface="Yuanti SC" charset="-122"/>
                <a:ea typeface="Yuanti SC" charset="-122"/>
                <a:cs typeface="Yuanti SC" charset="-122"/>
              </a:rPr>
              <a:t>目标</a:t>
            </a:r>
            <a:r>
              <a:rPr lang="zh-CN" altLang="zh-CN" sz="1080" dirty="0">
                <a:latin typeface="Yuanti SC" charset="-122"/>
                <a:ea typeface="Yuanti SC" charset="-122"/>
                <a:cs typeface="Yuanti SC" charset="-122"/>
              </a:rPr>
              <a:t>是什么？</a:t>
            </a:r>
          </a:p>
          <a:p>
            <a:pPr marL="336015" indent="-308610">
              <a:lnSpc>
                <a:spcPct val="150000"/>
              </a:lnSpc>
              <a:buSzPts val="1000"/>
              <a:buFont typeface="Wingdings" panose="05000000000000000000" pitchFamily="2" charset="2"/>
              <a:buChar char=""/>
            </a:pPr>
            <a:r>
              <a:rPr lang="zh-CN" altLang="zh-CN" sz="1080" dirty="0">
                <a:latin typeface="Yuanti SC" charset="-122"/>
                <a:ea typeface="Yuanti SC" charset="-122"/>
                <a:cs typeface="Yuanti SC" charset="-122"/>
              </a:rPr>
              <a:t>测试的</a:t>
            </a:r>
            <a:r>
              <a:rPr lang="zh-CN" altLang="zh-CN" sz="1080" dirty="0">
                <a:solidFill>
                  <a:srgbClr val="0000FF"/>
                </a:solidFill>
                <a:latin typeface="Yuanti SC" charset="-122"/>
                <a:ea typeface="Yuanti SC" charset="-122"/>
                <a:cs typeface="Yuanti SC" charset="-122"/>
              </a:rPr>
              <a:t>重点和难点</a:t>
            </a:r>
            <a:r>
              <a:rPr lang="zh-CN" altLang="zh-CN" sz="1080" dirty="0">
                <a:latin typeface="Yuanti SC" charset="-122"/>
                <a:ea typeface="Yuanti SC" charset="-122"/>
                <a:cs typeface="Yuanti SC" charset="-122"/>
              </a:rPr>
              <a:t>是什么？</a:t>
            </a:r>
          </a:p>
          <a:p>
            <a:pPr marL="336015" indent="-308610">
              <a:lnSpc>
                <a:spcPct val="150000"/>
              </a:lnSpc>
              <a:buSzPts val="1000"/>
              <a:buFont typeface="Wingdings" panose="05000000000000000000" pitchFamily="2" charset="2"/>
              <a:buChar char=""/>
            </a:pPr>
            <a:r>
              <a:rPr lang="zh-CN" altLang="zh-CN" sz="1080" dirty="0">
                <a:latin typeface="Yuanti SC" charset="-122"/>
                <a:ea typeface="Yuanti SC" charset="-122"/>
                <a:cs typeface="Yuanti SC" charset="-122"/>
              </a:rPr>
              <a:t>测试的</a:t>
            </a:r>
            <a:r>
              <a:rPr lang="zh-CN" altLang="zh-CN" sz="1080" dirty="0">
                <a:solidFill>
                  <a:srgbClr val="0000FF"/>
                </a:solidFill>
                <a:latin typeface="Yuanti SC" charset="-122"/>
                <a:ea typeface="Yuanti SC" charset="-122"/>
                <a:cs typeface="Yuanti SC" charset="-122"/>
              </a:rPr>
              <a:t>深度和广度</a:t>
            </a:r>
            <a:r>
              <a:rPr lang="zh-CN" altLang="zh-CN" sz="1080" dirty="0">
                <a:latin typeface="Yuanti SC" charset="-122"/>
                <a:ea typeface="Yuanti SC" charset="-122"/>
                <a:cs typeface="Yuanti SC" charset="-122"/>
              </a:rPr>
              <a:t>？</a:t>
            </a:r>
          </a:p>
          <a:p>
            <a:pPr marL="336015" indent="-308610">
              <a:lnSpc>
                <a:spcPct val="150000"/>
              </a:lnSpc>
              <a:buSzPts val="1000"/>
              <a:buFont typeface="Wingdings" panose="05000000000000000000" pitchFamily="2" charset="2"/>
              <a:buChar char=""/>
            </a:pPr>
            <a:r>
              <a:rPr lang="zh-CN" altLang="zh-CN" sz="1080" dirty="0">
                <a:solidFill>
                  <a:srgbClr val="0000FF"/>
                </a:solidFill>
                <a:latin typeface="Yuanti SC" charset="-122"/>
                <a:ea typeface="Yuanti SC" charset="-122"/>
                <a:cs typeface="Yuanti SC" charset="-122"/>
              </a:rPr>
              <a:t>先</a:t>
            </a:r>
            <a:r>
              <a:rPr lang="zh-CN" altLang="zh-CN" sz="1080" dirty="0">
                <a:latin typeface="Yuanti SC" charset="-122"/>
                <a:ea typeface="Yuanti SC" charset="-122"/>
                <a:cs typeface="Yuanti SC" charset="-122"/>
              </a:rPr>
              <a:t>测试什么，</a:t>
            </a:r>
            <a:r>
              <a:rPr lang="zh-CN" altLang="zh-CN" sz="1080" dirty="0">
                <a:solidFill>
                  <a:srgbClr val="0000FF"/>
                </a:solidFill>
                <a:latin typeface="Yuanti SC" charset="-122"/>
                <a:ea typeface="Yuanti SC" charset="-122"/>
                <a:cs typeface="Yuanti SC" charset="-122"/>
              </a:rPr>
              <a:t>再</a:t>
            </a:r>
            <a:r>
              <a:rPr lang="zh-CN" altLang="zh-CN" sz="1080" dirty="0">
                <a:latin typeface="Yuanti SC" charset="-122"/>
                <a:ea typeface="Yuanti SC" charset="-122"/>
                <a:cs typeface="Yuanti SC" charset="-122"/>
              </a:rPr>
              <a:t>测试什么</a:t>
            </a:r>
            <a:r>
              <a:rPr lang="zh-CN" altLang="en-US" sz="1080" dirty="0">
                <a:latin typeface="Yuanti SC" charset="-122"/>
                <a:ea typeface="Yuanti SC" charset="-122"/>
                <a:cs typeface="Yuanti SC" charset="-122"/>
              </a:rPr>
              <a:t>？</a:t>
            </a:r>
            <a:endParaRPr lang="zh-CN" altLang="zh-CN" sz="1080" dirty="0">
              <a:latin typeface="Yuanti SC" charset="-122"/>
              <a:ea typeface="Yuanti SC" charset="-122"/>
              <a:cs typeface="Yuanti SC" charset="-122"/>
            </a:endParaRPr>
          </a:p>
          <a:p>
            <a:pPr marL="336015" indent="-308610">
              <a:lnSpc>
                <a:spcPct val="150000"/>
              </a:lnSpc>
              <a:buSzPts val="1000"/>
              <a:buFont typeface="Wingdings" panose="05000000000000000000" pitchFamily="2" charset="2"/>
              <a:buChar char=""/>
            </a:pPr>
            <a:r>
              <a:rPr lang="zh-CN" altLang="zh-CN" sz="1080" dirty="0">
                <a:solidFill>
                  <a:srgbClr val="0000FF"/>
                </a:solidFill>
                <a:latin typeface="Yuanti SC" charset="-122"/>
                <a:ea typeface="Yuanti SC" charset="-122"/>
                <a:cs typeface="Yuanti SC" charset="-122"/>
              </a:rPr>
              <a:t>评价</a:t>
            </a:r>
            <a:r>
              <a:rPr lang="zh-CN" altLang="zh-CN" sz="1080" dirty="0">
                <a:latin typeface="Yuanti SC" charset="-122"/>
                <a:ea typeface="Yuanti SC" charset="-122"/>
                <a:cs typeface="Yuanti SC" charset="-122"/>
              </a:rPr>
              <a:t>测试的效果</a:t>
            </a:r>
          </a:p>
        </p:txBody>
      </p:sp>
    </p:spTree>
    <p:extLst>
      <p:ext uri="{BB962C8B-B14F-4D97-AF65-F5344CB8AC3E}">
        <p14:creationId xmlns:p14="http://schemas.microsoft.com/office/powerpoint/2010/main" val="16608454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588147" y="1978058"/>
            <a:ext cx="74724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10.3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测试估算与进度安排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03A4CB-7B58-2BE8-759D-2990B6A589B8}"/>
              </a:ext>
            </a:extLst>
          </p:cNvPr>
          <p:cNvSpPr/>
          <p:nvPr/>
        </p:nvSpPr>
        <p:spPr>
          <a:xfrm>
            <a:off x="3189648" y="3085238"/>
            <a:ext cx="3996444" cy="1643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10.3.1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测试工作量估算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10.3.2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工作分解结构表方法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10.3.3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资源的安排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10.3.4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测试里程碑和进度表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234178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72A9E-03C2-208E-BD4E-110FBBC5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这是干什么的？</a:t>
            </a:r>
          </a:p>
        </p:txBody>
      </p:sp>
      <p:pic>
        <p:nvPicPr>
          <p:cNvPr id="4" name="图片 3" descr="屏幕快照 2014-02-19 下午12.50.33.png">
            <a:extLst>
              <a:ext uri="{FF2B5EF4-FFF2-40B4-BE49-F238E27FC236}">
                <a16:creationId xmlns:a16="http://schemas.microsoft.com/office/drawing/2014/main" id="{B6B1C5AE-C7CB-ECDA-1328-1E272AC25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907" y="1653648"/>
            <a:ext cx="3540093" cy="2484276"/>
          </a:xfrm>
          <a:prstGeom prst="rect">
            <a:avLst/>
          </a:prstGeom>
        </p:spPr>
      </p:pic>
      <p:pic>
        <p:nvPicPr>
          <p:cNvPr id="5" name="图片 4" descr="屏幕快照 2014-02-19 下午12.50.46.png">
            <a:extLst>
              <a:ext uri="{FF2B5EF4-FFF2-40B4-BE49-F238E27FC236}">
                <a16:creationId xmlns:a16="http://schemas.microsoft.com/office/drawing/2014/main" id="{4572CA8A-4076-A805-8745-C8193ED21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12" y="1653648"/>
            <a:ext cx="3334870" cy="24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54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437BC-D32B-8813-0A51-B00F29A4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测试工作量估算方法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1641D2-F737-EAC6-1B2D-75005B0A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47" y="1562133"/>
            <a:ext cx="2647668" cy="201923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47E2F9E-3FBA-9D53-BBC2-12049E74515E}"/>
              </a:ext>
            </a:extLst>
          </p:cNvPr>
          <p:cNvSpPr txBox="1">
            <a:spLocks noChangeArrowheads="1"/>
          </p:cNvSpPr>
          <p:nvPr/>
        </p:nvSpPr>
        <p:spPr>
          <a:xfrm>
            <a:off x="662899" y="1225237"/>
            <a:ext cx="4997673" cy="2562991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268288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000" dirty="0">
                <a:latin typeface="宋体"/>
                <a:ea typeface="宋体"/>
                <a:cs typeface="宋体"/>
              </a:rPr>
              <a:t>功能点方法</a:t>
            </a:r>
            <a:endParaRPr lang="en-US" altLang="zh-CN" sz="2000" dirty="0">
              <a:latin typeface="宋体"/>
              <a:ea typeface="宋体"/>
              <a:cs typeface="宋体"/>
            </a:endParaRPr>
          </a:p>
          <a:p>
            <a:pPr marL="361950" indent="-268288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000" dirty="0">
                <a:latin typeface="宋体"/>
                <a:ea typeface="宋体"/>
                <a:cs typeface="宋体"/>
              </a:rPr>
              <a:t>工作分解结构表（</a:t>
            </a:r>
            <a:r>
              <a:rPr lang="en-US" altLang="zh-CN" sz="2000" dirty="0">
                <a:latin typeface="宋体"/>
                <a:ea typeface="宋体"/>
                <a:cs typeface="宋体"/>
              </a:rPr>
              <a:t>WBS</a:t>
            </a:r>
            <a:r>
              <a:rPr lang="zh-CN" altLang="en-US" sz="2000" dirty="0">
                <a:latin typeface="宋体"/>
                <a:ea typeface="宋体"/>
                <a:cs typeface="宋体"/>
              </a:rPr>
              <a:t>）方法</a:t>
            </a:r>
          </a:p>
          <a:p>
            <a:pPr marL="361950" indent="-268288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000" dirty="0">
                <a:latin typeface="宋体"/>
                <a:ea typeface="宋体"/>
                <a:cs typeface="宋体"/>
              </a:rPr>
              <a:t>历史数据推算（相似规模、同类型）</a:t>
            </a:r>
          </a:p>
          <a:p>
            <a:pPr marL="361950" indent="-268288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000" dirty="0">
                <a:latin typeface="宋体"/>
                <a:ea typeface="宋体"/>
                <a:cs typeface="宋体"/>
              </a:rPr>
              <a:t>经验法 （团队或专家小组）</a:t>
            </a:r>
          </a:p>
          <a:p>
            <a:pPr marL="361950" indent="-268288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000" dirty="0">
                <a:latin typeface="宋体"/>
                <a:ea typeface="宋体"/>
                <a:cs typeface="宋体"/>
              </a:rPr>
              <a:t>综合方法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A043FE-A664-1FBE-E1B1-B1E4C2C9A04F}"/>
              </a:ext>
            </a:extLst>
          </p:cNvPr>
          <p:cNvSpPr txBox="1"/>
          <p:nvPr/>
        </p:nvSpPr>
        <p:spPr>
          <a:xfrm>
            <a:off x="784819" y="4425738"/>
            <a:ext cx="4222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工作分解结构 (WBS, Work Breakdown Structure)</a:t>
            </a:r>
          </a:p>
        </p:txBody>
      </p:sp>
    </p:spTree>
    <p:extLst>
      <p:ext uri="{BB962C8B-B14F-4D97-AF65-F5344CB8AC3E}">
        <p14:creationId xmlns:p14="http://schemas.microsoft.com/office/powerpoint/2010/main" val="285966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77587" y="4277427"/>
            <a:ext cx="658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AFP(</a:t>
            </a:r>
            <a:r>
              <a:rPr lang="zh-CN" altLang="en-US" dirty="0">
                <a:solidFill>
                  <a:srgbClr val="0070C0"/>
                </a:solidFill>
              </a:rPr>
              <a:t>调整后功能点</a:t>
            </a:r>
            <a:r>
              <a:rPr lang="en-US" altLang="zh-CN" dirty="0">
                <a:solidFill>
                  <a:srgbClr val="0070C0"/>
                </a:solidFill>
              </a:rPr>
              <a:t>)= UFP (</a:t>
            </a:r>
            <a:r>
              <a:rPr lang="zh-CN" altLang="en-US" dirty="0">
                <a:solidFill>
                  <a:srgbClr val="0070C0"/>
                </a:solidFill>
              </a:rPr>
              <a:t>未调整功能点数目</a:t>
            </a:r>
            <a:r>
              <a:rPr lang="en-US" altLang="zh-CN" dirty="0">
                <a:solidFill>
                  <a:srgbClr val="0070C0"/>
                </a:solidFill>
              </a:rPr>
              <a:t>)* AF (</a:t>
            </a:r>
            <a:r>
              <a:rPr lang="zh-CN" altLang="en-US" dirty="0">
                <a:solidFill>
                  <a:srgbClr val="0070C0"/>
                </a:solidFill>
              </a:rPr>
              <a:t>影响因子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64" y="2225199"/>
            <a:ext cx="6345324" cy="1863207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1251058" y="983061"/>
            <a:ext cx="6507342" cy="1026114"/>
            <a:chOff x="467544" y="4293096"/>
            <a:chExt cx="8676456" cy="1368152"/>
          </a:xfrm>
        </p:grpSpPr>
        <p:sp>
          <p:nvSpPr>
            <p:cNvPr id="4" name="圆角矩形 3"/>
            <p:cNvSpPr/>
            <p:nvPr/>
          </p:nvSpPr>
          <p:spPr bwMode="gray">
            <a:xfrm>
              <a:off x="467544" y="4293096"/>
              <a:ext cx="8568952" cy="13681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algn="ctr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" name="矩形 2"/>
            <p:cNvSpPr/>
            <p:nvPr/>
          </p:nvSpPr>
          <p:spPr>
            <a:xfrm>
              <a:off x="611560" y="4365104"/>
              <a:ext cx="4572000" cy="12516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spcBef>
                  <a:spcPts val="630"/>
                </a:spcBef>
              </a:pPr>
              <a:r>
                <a:rPr lang="zh-CN" altLang="en-US" sz="1500" dirty="0">
                  <a:solidFill>
                    <a:srgbClr val="0070C0"/>
                  </a:solidFill>
                </a:rPr>
                <a:t>外部输入数 </a:t>
              </a:r>
              <a:r>
                <a:rPr lang="en-US" altLang="zh-CN" sz="1350" dirty="0">
                  <a:solidFill>
                    <a:srgbClr val="0070C0"/>
                  </a:solidFill>
                </a:rPr>
                <a:t>(EI</a:t>
              </a:r>
              <a:r>
                <a:rPr lang="zh-CN" altLang="en-US" sz="1350" dirty="0">
                  <a:solidFill>
                    <a:srgbClr val="0070C0"/>
                  </a:solidFill>
                </a:rPr>
                <a:t>：</a:t>
              </a:r>
              <a:r>
                <a:rPr lang="en-US" altLang="zh-CN" sz="1350" dirty="0">
                  <a:solidFill>
                    <a:srgbClr val="0070C0"/>
                  </a:solidFill>
                </a:rPr>
                <a:t>external input) </a:t>
              </a:r>
            </a:p>
            <a:p>
              <a:pPr>
                <a:spcBef>
                  <a:spcPts val="630"/>
                </a:spcBef>
              </a:pPr>
              <a:r>
                <a:rPr lang="zh-CN" altLang="en-US" sz="1500" dirty="0">
                  <a:solidFill>
                    <a:srgbClr val="0070C0"/>
                  </a:solidFill>
                </a:rPr>
                <a:t>外部输出数 </a:t>
              </a:r>
              <a:r>
                <a:rPr lang="en-US" altLang="zh-CN" sz="1350" dirty="0">
                  <a:solidFill>
                    <a:srgbClr val="0070C0"/>
                  </a:solidFill>
                </a:rPr>
                <a:t>(EO</a:t>
              </a:r>
              <a:r>
                <a:rPr lang="zh-CN" altLang="en-US" sz="1350" dirty="0">
                  <a:solidFill>
                    <a:srgbClr val="0070C0"/>
                  </a:solidFill>
                </a:rPr>
                <a:t>：</a:t>
              </a:r>
              <a:r>
                <a:rPr lang="en-US" altLang="zh-CN" sz="1350" dirty="0">
                  <a:solidFill>
                    <a:srgbClr val="0070C0"/>
                  </a:solidFill>
                </a:rPr>
                <a:t>external output) </a:t>
              </a:r>
            </a:p>
            <a:p>
              <a:pPr>
                <a:spcBef>
                  <a:spcPts val="630"/>
                </a:spcBef>
              </a:pPr>
              <a:r>
                <a:rPr lang="zh-CN" altLang="en-US" sz="1500" dirty="0">
                  <a:solidFill>
                    <a:srgbClr val="0070C0"/>
                  </a:solidFill>
                </a:rPr>
                <a:t>外部查询数 </a:t>
              </a:r>
              <a:r>
                <a:rPr lang="en-US" altLang="zh-CN" sz="1350" dirty="0">
                  <a:solidFill>
                    <a:srgbClr val="0070C0"/>
                  </a:solidFill>
                </a:rPr>
                <a:t>(EQ</a:t>
              </a:r>
              <a:r>
                <a:rPr lang="zh-CN" altLang="en-US" sz="1350" dirty="0">
                  <a:solidFill>
                    <a:srgbClr val="0070C0"/>
                  </a:solidFill>
                </a:rPr>
                <a:t>：</a:t>
              </a:r>
              <a:r>
                <a:rPr lang="en-US" altLang="zh-CN" sz="1350" dirty="0">
                  <a:solidFill>
                    <a:srgbClr val="0070C0"/>
                  </a:solidFill>
                </a:rPr>
                <a:t>external query) 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572000" y="4581128"/>
              <a:ext cx="4572000" cy="8412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spcBef>
                  <a:spcPts val="630"/>
                </a:spcBef>
              </a:pPr>
              <a:r>
                <a:rPr lang="zh-CN" altLang="en-US" sz="1500" dirty="0"/>
                <a:t>内部逻辑文件 </a:t>
              </a:r>
              <a:r>
                <a:rPr lang="en-US" altLang="zh-CN" sz="1350" dirty="0"/>
                <a:t>(ILF</a:t>
              </a:r>
              <a:r>
                <a:rPr lang="zh-CN" altLang="en-US" sz="1350" dirty="0"/>
                <a:t>：</a:t>
              </a:r>
              <a:r>
                <a:rPr lang="en-US" altLang="zh-CN" sz="1350" dirty="0"/>
                <a:t>internal logical file) </a:t>
              </a:r>
            </a:p>
            <a:p>
              <a:pPr>
                <a:spcBef>
                  <a:spcPts val="630"/>
                </a:spcBef>
              </a:pPr>
              <a:r>
                <a:rPr lang="zh-CN" altLang="en-US" sz="1500" dirty="0"/>
                <a:t>外部接口文件 </a:t>
              </a:r>
              <a:r>
                <a:rPr lang="en-US" altLang="zh-CN" sz="1350" dirty="0"/>
                <a:t>(</a:t>
              </a:r>
              <a:r>
                <a:rPr lang="en-US" altLang="zh-CN" sz="1200" dirty="0"/>
                <a:t>EIF</a:t>
              </a:r>
              <a:r>
                <a:rPr lang="zh-CN" altLang="en-US" sz="1200" dirty="0"/>
                <a:t>：</a:t>
              </a:r>
              <a:r>
                <a:rPr lang="en-US" altLang="zh-CN" sz="1200" dirty="0"/>
                <a:t>external interface file) </a:t>
              </a:r>
              <a:endParaRPr lang="zh-CN" altLang="en-US" sz="1200" dirty="0"/>
            </a:p>
          </p:txBody>
        </p:sp>
      </p:grp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594217" y="333316"/>
            <a:ext cx="4256484" cy="3655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软件规模估算：功能点方法</a:t>
            </a:r>
          </a:p>
        </p:txBody>
      </p:sp>
    </p:spTree>
    <p:extLst>
      <p:ext uri="{BB962C8B-B14F-4D97-AF65-F5344CB8AC3E}">
        <p14:creationId xmlns:p14="http://schemas.microsoft.com/office/powerpoint/2010/main" val="3729629231"/>
      </p:ext>
    </p:extLst>
  </p:cSld>
  <p:clrMapOvr>
    <a:masterClrMapping/>
  </p:clrMapOvr>
  <p:transition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FCE7C-9294-E14D-14DA-8454F51C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43" y="357526"/>
            <a:ext cx="3599953" cy="460768"/>
          </a:xfrm>
        </p:spPr>
        <p:txBody>
          <a:bodyPr/>
          <a:lstStyle/>
          <a:p>
            <a:r>
              <a:rPr lang="zh-CN" altLang="de-DE" sz="2500" dirty="0"/>
              <a:t>测试</a:t>
            </a:r>
            <a:r>
              <a:rPr lang="zh-CN" altLang="en-US" sz="2500" dirty="0"/>
              <a:t>工作量估算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A49D47-639D-C070-4D56-F1F368D9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658" y="2247714"/>
            <a:ext cx="6237685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b="1" dirty="0">
                <a:latin typeface="+mn-ea"/>
              </a:rPr>
              <a:t> </a:t>
            </a:r>
            <a:r>
              <a:rPr lang="zh-CN" altLang="en-US" dirty="0">
                <a:latin typeface="楷体"/>
                <a:ea typeface="楷体"/>
                <a:cs typeface="楷体"/>
              </a:rPr>
              <a:t>测试任务由质量需求、测试目标决定</a:t>
            </a: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 测试范围由产品（新）功能特性或测试任务决定</a:t>
            </a: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 代码质量越低，测试工作量越大，</a:t>
            </a:r>
            <a:r>
              <a:rPr lang="zh-CN" altLang="en-US" sz="1500" dirty="0">
                <a:latin typeface="楷体"/>
                <a:ea typeface="楷体"/>
                <a:cs typeface="楷体"/>
              </a:rPr>
              <a:t>如回归测试次数与频率加大</a:t>
            </a: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 处在不同的开发阶段测试工作量不同</a:t>
            </a: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 自动化程度高，测试工作量就越低</a:t>
            </a: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 针对不同的应用领域、技术、编程语言，其估算方法不同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39880D-DFE5-1D0C-24DD-11E254710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356122"/>
            <a:ext cx="583168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测试工作量是根据测试范围、策划任务和开发阶段来确定的，测试范围和测试任务是测试工作量估算的主要依据。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27992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49D78-933F-0E9C-4568-BE6C0875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08" y="285103"/>
            <a:ext cx="5239909" cy="520403"/>
          </a:xfrm>
        </p:spPr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工作分解结构表方法</a:t>
            </a:r>
            <a:r>
              <a:rPr kumimoji="1"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WBS</a:t>
            </a:r>
            <a:endParaRPr kumimoji="1"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9A427BA-97C3-1F79-0F33-A33747173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931" y="2279205"/>
            <a:ext cx="7383304" cy="134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36947" indent="-336947">
              <a:lnSpc>
                <a:spcPct val="15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宋体"/>
              </a:rPr>
              <a:t>列出本项目需要完成的各项任务</a:t>
            </a:r>
          </a:p>
          <a:p>
            <a:pPr marL="336947" indent="-336947">
              <a:lnSpc>
                <a:spcPct val="15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宋体"/>
              </a:rPr>
              <a:t>对每个任务进一步细分，可进行多层次的细分，直到不能细分为止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  <a:cs typeface="宋体"/>
            </a:endParaRPr>
          </a:p>
          <a:p>
            <a:pPr marL="336947" indent="-336947">
              <a:lnSpc>
                <a:spcPct val="15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宋体"/>
              </a:rPr>
              <a:t>根据任务的层次给进行编号，就形成了完整的工作分解结构表</a:t>
            </a:r>
            <a:endParaRPr lang="zh-CN" altLang="en-US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宋体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67F7624-095B-5D5F-B61F-167A139E8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36" y="1145079"/>
            <a:ext cx="7515029" cy="76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楷体"/>
              </a:rPr>
              <a:t>测试工作量的估算依赖于测试任务的细化，对每项测试任务进行分解，然后根据分解的子任务进行估算。通常分解粒度越小，估算精度越高。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133238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7FE22-4C2A-768B-25AD-699AC3F4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</a:t>
            </a:r>
            <a:r>
              <a:rPr kumimoji="1" lang="en-US" altLang="zh-CN" dirty="0"/>
              <a:t>WBS</a:t>
            </a:r>
            <a:r>
              <a:rPr kumimoji="1" lang="zh-CN" altLang="en-US" dirty="0"/>
              <a:t>方法</a:t>
            </a:r>
          </a:p>
        </p:txBody>
      </p:sp>
      <p:pic>
        <p:nvPicPr>
          <p:cNvPr id="4" name="Picture 4" descr="1">
            <a:extLst>
              <a:ext uri="{FF2B5EF4-FFF2-40B4-BE49-F238E27FC236}">
                <a16:creationId xmlns:a16="http://schemas.microsoft.com/office/drawing/2014/main" id="{DFAD3A5B-AC50-D8FD-8CE4-4C02F6D2C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0423" y="905219"/>
            <a:ext cx="5508222" cy="409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7354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588147" y="1978058"/>
            <a:ext cx="74724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10.4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测试风险与测试策略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03A4CB-7B58-2BE8-759D-2990B6A589B8}"/>
              </a:ext>
            </a:extLst>
          </p:cNvPr>
          <p:cNvSpPr/>
          <p:nvPr/>
        </p:nvSpPr>
        <p:spPr>
          <a:xfrm>
            <a:off x="3189648" y="3085238"/>
            <a:ext cx="3996444" cy="1227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测试风险管理计划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10.4.2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基于风险的测试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10.4.3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测试策略的确定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475190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52744" y="1069396"/>
            <a:ext cx="4364709" cy="2712720"/>
          </a:xfrm>
        </p:spPr>
        <p:txBody>
          <a:bodyPr>
            <a:noAutofit/>
          </a:bodyPr>
          <a:lstStyle/>
          <a:p>
            <a:pPr>
              <a:defRPr/>
            </a:pPr>
            <a:r>
              <a:rPr kumimoji="1" lang="en-US" altLang="zh-CN" sz="2000" dirty="0"/>
              <a:t>10.1</a:t>
            </a:r>
            <a:r>
              <a:rPr kumimoji="1" lang="zh-CN" altLang="en-US" sz="2000" dirty="0"/>
              <a:t> 测试目标和准则</a:t>
            </a:r>
            <a:endParaRPr kumimoji="1" lang="en-US" altLang="zh-CN" sz="2000" dirty="0"/>
          </a:p>
          <a:p>
            <a:pPr>
              <a:defRPr/>
            </a:pPr>
            <a:r>
              <a:rPr kumimoji="1" lang="en-US" altLang="zh-CN" sz="2000" dirty="0"/>
              <a:t>10.2 </a:t>
            </a:r>
            <a:r>
              <a:rPr kumimoji="1" lang="zh-CN" altLang="en-US" sz="2000" dirty="0"/>
              <a:t> 测试需求分析 </a:t>
            </a:r>
          </a:p>
          <a:p>
            <a:pPr>
              <a:defRPr/>
            </a:pPr>
            <a:r>
              <a:rPr kumimoji="1" lang="en-US" altLang="zh-CN" sz="2000" dirty="0"/>
              <a:t>10.3 </a:t>
            </a:r>
            <a:r>
              <a:rPr kumimoji="1" lang="zh-CN" altLang="en-US" sz="2000" dirty="0"/>
              <a:t> 测试项目的估算与进度安排</a:t>
            </a:r>
            <a:endParaRPr kumimoji="1" lang="en-US" altLang="zh-CN" sz="2000" dirty="0"/>
          </a:p>
          <a:p>
            <a:pPr>
              <a:defRPr/>
            </a:pPr>
            <a:r>
              <a:rPr kumimoji="1" lang="en-US" altLang="zh-CN" sz="2000" dirty="0"/>
              <a:t>10.4 </a:t>
            </a:r>
            <a:r>
              <a:rPr kumimoji="1" lang="zh-CN" altLang="en-US" sz="2000" dirty="0"/>
              <a:t> 测试风险和测试策略</a:t>
            </a:r>
            <a:endParaRPr kumimoji="1" lang="en-US" altLang="zh-CN" sz="2000" dirty="0"/>
          </a:p>
          <a:p>
            <a:pPr>
              <a:defRPr/>
            </a:pPr>
            <a:r>
              <a:rPr kumimoji="1" lang="en-US" altLang="zh-CN" sz="2000" dirty="0"/>
              <a:t>10.5 </a:t>
            </a:r>
            <a:r>
              <a:rPr kumimoji="1" lang="zh-CN" altLang="en-US" sz="2000" dirty="0"/>
              <a:t> 测试计划的内容与编制</a:t>
            </a:r>
          </a:p>
          <a:p>
            <a:endParaRPr kumimoji="1" lang="en-US" altLang="zh-CN" sz="2000" b="1" dirty="0"/>
          </a:p>
          <a:p>
            <a:pPr marL="0" indent="0">
              <a:buNone/>
            </a:pPr>
            <a:endParaRPr kumimoji="1" lang="zh-CN" altLang="en-US" sz="2000" dirty="0"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96D318-79B7-B03A-BA28-2034C0CD8670}"/>
              </a:ext>
            </a:extLst>
          </p:cNvPr>
          <p:cNvSpPr txBox="1"/>
          <p:nvPr/>
        </p:nvSpPr>
        <p:spPr>
          <a:xfrm>
            <a:off x="0" y="4535334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</a:p>
        </p:txBody>
      </p:sp>
    </p:spTree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EB42C-31D1-872F-235B-C09DD398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测试风险</a:t>
            </a:r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77BBA18-6996-D848-7E3E-2EA9173A9E75}"/>
              </a:ext>
            </a:extLst>
          </p:cNvPr>
          <p:cNvSpPr/>
          <p:nvPr/>
        </p:nvSpPr>
        <p:spPr bwMode="gray">
          <a:xfrm>
            <a:off x="1674848" y="3097837"/>
            <a:ext cx="5616624" cy="1188132"/>
          </a:xfrm>
          <a:prstGeom prst="roundRect">
            <a:avLst/>
          </a:prstGeom>
          <a:solidFill>
            <a:srgbClr val="F9D8EA"/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en-US" altLang="zh-CN" sz="13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13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13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13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3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测试风险管理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244AB-B972-00AD-4824-BC48F75AE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03" y="966685"/>
            <a:ext cx="7213287" cy="1513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3C8C93"/>
                </a:solidFill>
                <a:ea typeface="楷体_GB2312" pitchFamily="49" charset="-122"/>
              </a:rPr>
              <a:t>软件测试总是存在较高的风险，风险主要来自软件系统的复杂性、需求频繁变更、测试范围的分析不到位（存在未知区域）、测试的充分性（覆盖率）不足和某些不确定性等</a:t>
            </a:r>
            <a:endParaRPr lang="en-US" altLang="zh-CN" dirty="0">
              <a:solidFill>
                <a:srgbClr val="3C8C93"/>
              </a:solidFill>
              <a:ea typeface="楷体_GB2312" pitchFamily="49" charset="-122"/>
            </a:endParaRP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3C8C93"/>
                </a:solidFill>
                <a:ea typeface="楷体_GB2312" pitchFamily="49" charset="-122"/>
              </a:rPr>
              <a:t>测试风险管理就是设法降低或缓解测试过程中的风险</a:t>
            </a:r>
            <a:endParaRPr lang="en-US" altLang="zh-CN" dirty="0">
              <a:solidFill>
                <a:srgbClr val="3C8C93"/>
              </a:solidFill>
              <a:ea typeface="楷体_GB2312" pitchFamily="49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6507A3D-00B8-74D1-CC18-E33BD0335262}"/>
              </a:ext>
            </a:extLst>
          </p:cNvPr>
          <p:cNvSpPr/>
          <p:nvPr/>
        </p:nvSpPr>
        <p:spPr bwMode="gray">
          <a:xfrm>
            <a:off x="1890872" y="3259855"/>
            <a:ext cx="1188132" cy="5400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风险识别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88909DB-F82E-FB19-2867-4A599DFD7A10}"/>
              </a:ext>
            </a:extLst>
          </p:cNvPr>
          <p:cNvSpPr/>
          <p:nvPr/>
        </p:nvSpPr>
        <p:spPr bwMode="gray">
          <a:xfrm>
            <a:off x="3943100" y="3259855"/>
            <a:ext cx="1188132" cy="540060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风险分析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24DA6F4-C940-67A7-3583-E945ABD98380}"/>
              </a:ext>
            </a:extLst>
          </p:cNvPr>
          <p:cNvSpPr/>
          <p:nvPr/>
        </p:nvSpPr>
        <p:spPr bwMode="gray">
          <a:xfrm>
            <a:off x="5887316" y="3259855"/>
            <a:ext cx="1188132" cy="540060"/>
          </a:xfrm>
          <a:prstGeom prst="roundRect">
            <a:avLst/>
          </a:prstGeom>
          <a:solidFill>
            <a:srgbClr val="FFFF00"/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风险防范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7C75C3CC-5C33-6E8F-36A3-5D9141E12444}"/>
              </a:ext>
            </a:extLst>
          </p:cNvPr>
          <p:cNvSpPr/>
          <p:nvPr/>
        </p:nvSpPr>
        <p:spPr bwMode="gray">
          <a:xfrm>
            <a:off x="3187016" y="3421873"/>
            <a:ext cx="648072" cy="270030"/>
          </a:xfrm>
          <a:prstGeom prst="notchedRightArrow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E1A2ABC2-D8AE-E960-67FB-2A1064F13FB0}"/>
              </a:ext>
            </a:extLst>
          </p:cNvPr>
          <p:cNvSpPr/>
          <p:nvPr/>
        </p:nvSpPr>
        <p:spPr bwMode="gray">
          <a:xfrm>
            <a:off x="5185238" y="3421873"/>
            <a:ext cx="648072" cy="270030"/>
          </a:xfrm>
          <a:prstGeom prst="notchedRightArrow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4395414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A1293-1393-02ED-FA0D-40EABD3E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风险识别</a:t>
            </a:r>
            <a:endParaRPr kumimoji="1"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4D69B-4B23-1D0B-8AEA-049D10E91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38" y="1405936"/>
            <a:ext cx="3354236" cy="2160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257175" indent="-257175" eaLnBrk="0" hangingPunct="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ea typeface="宋体"/>
                <a:cs typeface="宋体"/>
              </a:rPr>
              <a:t>风险识别的有效方法就是建立风险项目检查表</a:t>
            </a:r>
          </a:p>
          <a:p>
            <a:pPr marL="257175" indent="-257175" eaLnBrk="0" hangingPunct="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ea typeface="宋体"/>
                <a:cs typeface="宋体"/>
              </a:rPr>
              <a:t>历史资料、</a:t>
            </a:r>
            <a:r>
              <a:rPr lang="en-US" altLang="zh-CN" dirty="0">
                <a:ea typeface="宋体"/>
                <a:cs typeface="宋体"/>
              </a:rPr>
              <a:t>Brainstorming</a:t>
            </a:r>
            <a:r>
              <a:rPr lang="zh-CN" altLang="en-US" dirty="0">
                <a:ea typeface="宋体"/>
                <a:cs typeface="宋体"/>
              </a:rPr>
              <a:t>等帮助建立项目检查表</a:t>
            </a:r>
          </a:p>
          <a:p>
            <a:pPr marL="257175" indent="-257175" eaLnBrk="0" hangingPunct="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ea typeface="宋体"/>
                <a:cs typeface="宋体"/>
              </a:rPr>
              <a:t>风险识别并确定其程度，给出预防或处理措施</a:t>
            </a:r>
          </a:p>
        </p:txBody>
      </p:sp>
      <p:pic>
        <p:nvPicPr>
          <p:cNvPr id="5" name="Picture 4" descr="1">
            <a:extLst>
              <a:ext uri="{FF2B5EF4-FFF2-40B4-BE49-F238E27FC236}">
                <a16:creationId xmlns:a16="http://schemas.microsoft.com/office/drawing/2014/main" id="{9493DF1A-FAEB-0629-3C0C-F020D1949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4156" y="87086"/>
            <a:ext cx="4600384" cy="4550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F238B72-B348-DFB4-2F77-B25F0212D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514" y="4349790"/>
            <a:ext cx="2303486" cy="28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黑体" charset="0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  <a:cs typeface="黑体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  <a:cs typeface="黑体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  <a:cs typeface="黑体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  <a:cs typeface="黑体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sz="1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风险项目检查表</a:t>
            </a:r>
          </a:p>
        </p:txBody>
      </p:sp>
    </p:spTree>
    <p:extLst>
      <p:ext uri="{BB962C8B-B14F-4D97-AF65-F5344CB8AC3E}">
        <p14:creationId xmlns:p14="http://schemas.microsoft.com/office/powerpoint/2010/main" val="15844541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C5946-0B1F-B27A-0AEE-D4EDD9C5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风险分析常用的模板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F68D68-018D-CA46-7D3D-7BAA7FCCF66D}"/>
              </a:ext>
            </a:extLst>
          </p:cNvPr>
          <p:cNvGraphicFramePr>
            <a:graphicFrameLocks noGrp="1"/>
          </p:cNvGraphicFramePr>
          <p:nvPr/>
        </p:nvGraphicFramePr>
        <p:xfrm>
          <a:off x="298760" y="1348929"/>
          <a:ext cx="4868091" cy="159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3235"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楷体"/>
                        </a:rPr>
                        <a:t>风险项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楷体"/>
                        </a:rPr>
                        <a:t>可能性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楷体"/>
                        </a:rPr>
                        <a:t>产生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楷体"/>
                        </a:rPr>
                        <a:t>影响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楷体"/>
                        </a:rPr>
                        <a:t>严重性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楷体"/>
                        </a:rPr>
                        <a:t>预防措施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35"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235"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235"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235"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ABB69B9-3E4C-B744-EB24-286D16D7F5D4}"/>
              </a:ext>
            </a:extLst>
          </p:cNvPr>
          <p:cNvSpPr txBox="1"/>
          <p:nvPr/>
        </p:nvSpPr>
        <p:spPr>
          <a:xfrm>
            <a:off x="347500" y="3314699"/>
            <a:ext cx="4315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楷体"/>
              </a:rPr>
              <a:t>风险严重性 </a:t>
            </a:r>
            <a:r>
              <a:rPr lang="en-US" altLang="zh-CN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楷体"/>
              </a:rPr>
              <a:t>=</a:t>
            </a:r>
            <a:r>
              <a:rPr lang="zh-CN" altLang="en-US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楷体"/>
              </a:rPr>
              <a:t> 可能性 * 影响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DD3BA-C6BE-9EAA-7BA9-90A97F38C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82" y="3855469"/>
            <a:ext cx="50074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CA351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风险危害  </a:t>
            </a:r>
            <a:r>
              <a:rPr lang="en-US" altLang="zh-CN" dirty="0">
                <a:solidFill>
                  <a:srgbClr val="CA351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 </a:t>
            </a:r>
            <a:r>
              <a:rPr lang="zh-CN" altLang="en-US" dirty="0">
                <a:solidFill>
                  <a:srgbClr val="CA351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可能性 </a:t>
            </a:r>
            <a:r>
              <a:rPr lang="en-US" altLang="zh-CN" dirty="0">
                <a:solidFill>
                  <a:srgbClr val="CA351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×</a:t>
            </a:r>
            <a:r>
              <a:rPr lang="zh-CN" altLang="en-US" dirty="0">
                <a:solidFill>
                  <a:srgbClr val="CA351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后果严重程度 </a:t>
            </a:r>
            <a:r>
              <a:rPr lang="en-US" altLang="zh-CN" dirty="0">
                <a:solidFill>
                  <a:srgbClr val="CA351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× </a:t>
            </a:r>
            <a:r>
              <a:rPr lang="zh-CN" altLang="en-US" dirty="0">
                <a:solidFill>
                  <a:srgbClr val="CA351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范围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75579532-20F7-E8DE-09AB-9D1990842B00}"/>
              </a:ext>
            </a:extLst>
          </p:cNvPr>
          <p:cNvGraphicFramePr>
            <a:graphicFrameLocks noGrp="1"/>
          </p:cNvGraphicFramePr>
          <p:nvPr/>
        </p:nvGraphicFramePr>
        <p:xfrm>
          <a:off x="5976074" y="1699071"/>
          <a:ext cx="2464278" cy="220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426">
                  <a:extLst>
                    <a:ext uri="{9D8B030D-6E8A-4147-A177-3AD203B41FA5}">
                      <a16:colId xmlns:a16="http://schemas.microsoft.com/office/drawing/2014/main" val="154874638"/>
                    </a:ext>
                  </a:extLst>
                </a:gridCol>
                <a:gridCol w="821426">
                  <a:extLst>
                    <a:ext uri="{9D8B030D-6E8A-4147-A177-3AD203B41FA5}">
                      <a16:colId xmlns:a16="http://schemas.microsoft.com/office/drawing/2014/main" val="1873106563"/>
                    </a:ext>
                  </a:extLst>
                </a:gridCol>
                <a:gridCol w="821426">
                  <a:extLst>
                    <a:ext uri="{9D8B030D-6E8A-4147-A177-3AD203B41FA5}">
                      <a16:colId xmlns:a16="http://schemas.microsoft.com/office/drawing/2014/main" val="2676591111"/>
                    </a:ext>
                  </a:extLst>
                </a:gridCol>
              </a:tblGrid>
              <a:tr h="73418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038558"/>
                  </a:ext>
                </a:extLst>
              </a:tr>
              <a:tr h="73418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730104"/>
                  </a:ext>
                </a:extLst>
              </a:tr>
              <a:tr h="73418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86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FD61638-F037-1989-A225-C67B1C0AAFEB}"/>
              </a:ext>
            </a:extLst>
          </p:cNvPr>
          <p:cNvSpPr txBox="1"/>
          <p:nvPr/>
        </p:nvSpPr>
        <p:spPr>
          <a:xfrm>
            <a:off x="7684103" y="184396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很高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822FA3-553A-BFC1-B92E-F40614ADBD76}"/>
              </a:ext>
            </a:extLst>
          </p:cNvPr>
          <p:cNvSpPr txBox="1"/>
          <p:nvPr/>
        </p:nvSpPr>
        <p:spPr>
          <a:xfrm>
            <a:off x="6012634" y="332799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很低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C687EE-6AB5-E72C-E9F9-2B75F60C7F1E}"/>
              </a:ext>
            </a:extLst>
          </p:cNvPr>
          <p:cNvSpPr txBox="1"/>
          <p:nvPr/>
        </p:nvSpPr>
        <p:spPr>
          <a:xfrm>
            <a:off x="6131514" y="256405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BB0794-4DD3-5A49-CEFF-A541631C453E}"/>
              </a:ext>
            </a:extLst>
          </p:cNvPr>
          <p:cNvSpPr txBox="1"/>
          <p:nvPr/>
        </p:nvSpPr>
        <p:spPr>
          <a:xfrm>
            <a:off x="6987640" y="335817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BFC68D-21EE-C0D2-0F7F-4AA0F3053608}"/>
              </a:ext>
            </a:extLst>
          </p:cNvPr>
          <p:cNvSpPr txBox="1"/>
          <p:nvPr/>
        </p:nvSpPr>
        <p:spPr>
          <a:xfrm>
            <a:off x="6012634" y="18830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D233DE-81B2-8412-6C0C-0A7D13B5C651}"/>
              </a:ext>
            </a:extLst>
          </p:cNvPr>
          <p:cNvSpPr txBox="1"/>
          <p:nvPr/>
        </p:nvSpPr>
        <p:spPr>
          <a:xfrm>
            <a:off x="6859399" y="25950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E6885DC-65DB-1296-11CE-F044C89EF1E1}"/>
              </a:ext>
            </a:extLst>
          </p:cNvPr>
          <p:cNvSpPr txBox="1"/>
          <p:nvPr/>
        </p:nvSpPr>
        <p:spPr>
          <a:xfrm>
            <a:off x="7721827" y="335817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741638-1700-0533-9F1B-C3D52B9C0927}"/>
              </a:ext>
            </a:extLst>
          </p:cNvPr>
          <p:cNvSpPr txBox="1"/>
          <p:nvPr/>
        </p:nvSpPr>
        <p:spPr>
          <a:xfrm>
            <a:off x="6987640" y="181343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1DC629-56FC-74F9-C712-AAF0567EBDC8}"/>
              </a:ext>
            </a:extLst>
          </p:cNvPr>
          <p:cNvSpPr txBox="1"/>
          <p:nvPr/>
        </p:nvSpPr>
        <p:spPr>
          <a:xfrm>
            <a:off x="7843765" y="261213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D437552-78DD-F8D4-0D7B-77B0331553EB}"/>
              </a:ext>
            </a:extLst>
          </p:cNvPr>
          <p:cNvGrpSpPr/>
          <p:nvPr/>
        </p:nvGrpSpPr>
        <p:grpSpPr>
          <a:xfrm>
            <a:off x="5938932" y="3901635"/>
            <a:ext cx="3071450" cy="461665"/>
            <a:chOff x="6129498" y="3890602"/>
            <a:chExt cx="3071450" cy="461665"/>
          </a:xfrm>
        </p:grpSpPr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EC1EF813-5452-B89F-5B18-1E44F4E32807}"/>
                </a:ext>
              </a:extLst>
            </p:cNvPr>
            <p:cNvCxnSpPr/>
            <p:nvPr/>
          </p:nvCxnSpPr>
          <p:spPr>
            <a:xfrm>
              <a:off x="6129498" y="3901739"/>
              <a:ext cx="280243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012ACBF-0EC7-F493-8467-54793119404B}"/>
                </a:ext>
              </a:extLst>
            </p:cNvPr>
            <p:cNvSpPr txBox="1"/>
            <p:nvPr/>
          </p:nvSpPr>
          <p:spPr>
            <a:xfrm>
              <a:off x="8560143" y="3890602"/>
              <a:ext cx="640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发生的可能性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E41D774-4DDD-699A-6319-4B8B4BB64CC2}"/>
                </a:ext>
              </a:extLst>
            </p:cNvPr>
            <p:cNvSpPr txBox="1"/>
            <p:nvPr/>
          </p:nvSpPr>
          <p:spPr>
            <a:xfrm>
              <a:off x="6371434" y="3925065"/>
              <a:ext cx="3244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低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41CA12D-EEAF-88A1-AE4D-01AC1CA4D9CE}"/>
                </a:ext>
              </a:extLst>
            </p:cNvPr>
            <p:cNvSpPr txBox="1"/>
            <p:nvPr/>
          </p:nvSpPr>
          <p:spPr>
            <a:xfrm>
              <a:off x="7236555" y="3927510"/>
              <a:ext cx="3244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7C74E23-E606-DFFF-2E52-4F1AF37151E1}"/>
                </a:ext>
              </a:extLst>
            </p:cNvPr>
            <p:cNvSpPr txBox="1"/>
            <p:nvPr/>
          </p:nvSpPr>
          <p:spPr>
            <a:xfrm>
              <a:off x="8015425" y="3925066"/>
              <a:ext cx="3244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63FACBF-EB04-D854-0269-353E6C27C791}"/>
              </a:ext>
            </a:extLst>
          </p:cNvPr>
          <p:cNvGrpSpPr/>
          <p:nvPr/>
        </p:nvGrpSpPr>
        <p:grpSpPr>
          <a:xfrm>
            <a:off x="5447210" y="1211636"/>
            <a:ext cx="565424" cy="2701136"/>
            <a:chOff x="5637776" y="1200603"/>
            <a:chExt cx="565424" cy="2701136"/>
          </a:xfrm>
        </p:grpSpPr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B95ACDD7-C8D2-6265-FA35-403F13CE83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9498" y="1369025"/>
              <a:ext cx="15057" cy="25327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664E63A-49D2-E2F5-6691-5782A4835EC6}"/>
                </a:ext>
              </a:extLst>
            </p:cNvPr>
            <p:cNvSpPr txBox="1"/>
            <p:nvPr/>
          </p:nvSpPr>
          <p:spPr>
            <a:xfrm>
              <a:off x="5637776" y="1200603"/>
              <a:ext cx="565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影响程度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53B7B75-6D0B-2BA3-2F13-3A95C14EAFC7}"/>
                </a:ext>
              </a:extLst>
            </p:cNvPr>
            <p:cNvSpPr txBox="1"/>
            <p:nvPr/>
          </p:nvSpPr>
          <p:spPr>
            <a:xfrm>
              <a:off x="5777232" y="3418556"/>
              <a:ext cx="3244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低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8BCF599-B34B-6B1E-032E-1805D84408B1}"/>
                </a:ext>
              </a:extLst>
            </p:cNvPr>
            <p:cNvSpPr txBox="1"/>
            <p:nvPr/>
          </p:nvSpPr>
          <p:spPr>
            <a:xfrm>
              <a:off x="5777232" y="2614575"/>
              <a:ext cx="3244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133AE07-25D9-3610-286B-38ACBEC25292}"/>
                </a:ext>
              </a:extLst>
            </p:cNvPr>
            <p:cNvSpPr txBox="1"/>
            <p:nvPr/>
          </p:nvSpPr>
          <p:spPr>
            <a:xfrm>
              <a:off x="5749100" y="1925508"/>
              <a:ext cx="3244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4392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04983-6969-40DB-CD38-A24BCA2E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示例：测试风险</a:t>
            </a:r>
            <a:endParaRPr kumimoji="1"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CE7812F-13DD-2C4B-C0A0-299E8444A7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3794" y="804667"/>
          <a:ext cx="6587729" cy="3932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6477000" imgH="4508500" progId="Word.Document.12">
                  <p:embed/>
                </p:oleObj>
              </mc:Choice>
              <mc:Fallback>
                <p:oleObj name="文档" r:id="rId2" imgW="6477000" imgH="450850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CE7812F-13DD-2C4B-C0A0-299E8444A7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33794" y="804667"/>
                        <a:ext cx="6587729" cy="3932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A47A635-9AF2-82FE-6571-4C33E278425F}"/>
              </a:ext>
            </a:extLst>
          </p:cNvPr>
          <p:cNvSpPr txBox="1"/>
          <p:nvPr/>
        </p:nvSpPr>
        <p:spPr>
          <a:xfrm>
            <a:off x="3133144" y="4529714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还有什么高风险的项？</a:t>
            </a:r>
          </a:p>
        </p:txBody>
      </p:sp>
    </p:spTree>
    <p:extLst>
      <p:ext uri="{BB962C8B-B14F-4D97-AF65-F5344CB8AC3E}">
        <p14:creationId xmlns:p14="http://schemas.microsoft.com/office/powerpoint/2010/main" val="1429367520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E6B29-DF74-27A7-1269-2B24BCD5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风险常用控制方法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688AEF-6713-49F6-BAEC-D63B5E645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139" y="1399684"/>
            <a:ext cx="5583631" cy="2545299"/>
          </a:xfrm>
        </p:spPr>
        <p:txBody>
          <a:bodyPr>
            <a:noAutofit/>
          </a:bodyPr>
          <a:lstStyle/>
          <a:p>
            <a:pPr marL="266700" indent="-26670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1800" dirty="0">
                <a:latin typeface="楷体"/>
                <a:ea typeface="楷体"/>
                <a:cs typeface="楷体"/>
              </a:rPr>
              <a:t>做好风险管理计划，制定有效的风险应急处置方案</a:t>
            </a:r>
          </a:p>
          <a:p>
            <a:pPr marL="266700" indent="-26670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1800" dirty="0">
                <a:latin typeface="楷体"/>
                <a:ea typeface="楷体"/>
                <a:cs typeface="楷体"/>
              </a:rPr>
              <a:t>计划时，对于估算资源、时间、预算留有余地</a:t>
            </a:r>
          </a:p>
          <a:p>
            <a:pPr marL="266700" indent="-26670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1800" dirty="0">
                <a:latin typeface="楷体"/>
                <a:ea typeface="楷体"/>
                <a:cs typeface="楷体"/>
              </a:rPr>
              <a:t>采取措施避免可以避免的风险</a:t>
            </a:r>
          </a:p>
          <a:p>
            <a:pPr marL="266700" indent="-26670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1800" dirty="0">
                <a:latin typeface="楷体"/>
                <a:ea typeface="楷体"/>
                <a:cs typeface="楷体"/>
              </a:rPr>
              <a:t>高风险转移为低风险</a:t>
            </a:r>
          </a:p>
          <a:p>
            <a:pPr marL="266700" indent="-26670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1800" dirty="0">
                <a:latin typeface="楷体"/>
                <a:ea typeface="楷体"/>
                <a:cs typeface="楷体"/>
              </a:rPr>
              <a:t>设法降低不可避免的风险所带来的损失</a:t>
            </a:r>
          </a:p>
        </p:txBody>
      </p:sp>
    </p:spTree>
    <p:extLst>
      <p:ext uri="{BB962C8B-B14F-4D97-AF65-F5344CB8AC3E}">
        <p14:creationId xmlns:p14="http://schemas.microsoft.com/office/powerpoint/2010/main" val="3325492855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90101-E507-9D9C-BBF9-88668922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为什么要制定测试策略？</a:t>
            </a:r>
          </a:p>
        </p:txBody>
      </p:sp>
      <p:pic>
        <p:nvPicPr>
          <p:cNvPr id="4" name="图片 3" descr="屏幕快照 2014-07-06 下午9.39.35.png">
            <a:extLst>
              <a:ext uri="{FF2B5EF4-FFF2-40B4-BE49-F238E27FC236}">
                <a16:creationId xmlns:a16="http://schemas.microsoft.com/office/drawing/2014/main" id="{06CEC61D-DFB8-9FCD-178C-FA772F132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22" y="1075986"/>
            <a:ext cx="3433318" cy="2735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7D73F9-32D3-8F05-053A-067D3572F26A}"/>
              </a:ext>
            </a:extLst>
          </p:cNvPr>
          <p:cNvSpPr txBox="1"/>
          <p:nvPr/>
        </p:nvSpPr>
        <p:spPr>
          <a:xfrm>
            <a:off x="1307620" y="3916919"/>
            <a:ext cx="7218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：the </a:t>
            </a:r>
            <a:r>
              <a: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devising or employing plans or stratagems toward a goal</a:t>
            </a:r>
          </a:p>
          <a:p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adaptation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serves an important function in achieving </a:t>
            </a:r>
            <a:r>
              <a:rPr lang="en-US" altLang="zh-CN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zh-CN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30096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ADFC6-8194-E2EE-01F9-A9B1433E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测试策略及其内容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440BE9-3199-6A5E-2447-EB47E1CD7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794" y="2186241"/>
            <a:ext cx="5403466" cy="2233865"/>
          </a:xfrm>
        </p:spPr>
        <p:txBody>
          <a:bodyPr>
            <a:normAutofit fontScale="77500" lnSpcReduction="20000"/>
          </a:bodyPr>
          <a:lstStyle/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针对风险（工作量、时间等压力）采取对策，如标准</a:t>
            </a:r>
            <a:r>
              <a:rPr lang="zh-CN" altLang="en-US" b="1" dirty="0">
                <a:latin typeface="楷体"/>
                <a:ea typeface="楷体"/>
                <a:cs typeface="楷体"/>
              </a:rPr>
              <a:t>取舍</a:t>
            </a:r>
            <a:r>
              <a:rPr lang="zh-CN" altLang="en-US" dirty="0">
                <a:latin typeface="楷体"/>
                <a:ea typeface="楷体"/>
                <a:cs typeface="楷体"/>
              </a:rPr>
              <a:t>、测试任务的优先级等</a:t>
            </a:r>
          </a:p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更好地执行测试用例以及后续的回归测试</a:t>
            </a:r>
          </a:p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选定使用测试技术和工具</a:t>
            </a:r>
          </a:p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考虑影响资源分配的特殊情况</a:t>
            </a:r>
            <a:endParaRPr kumimoji="1"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10E25-29F0-58CE-86B4-2545C47F4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93" y="948370"/>
            <a:ext cx="80443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在受到条件限制、不利因素的影响，为了实现测试项目的目标而不得不采取的对策，针对不同测试阶段或不同的测试对象，其测试的范围、方法、类型等进行必要的调整。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楷体"/>
              <a:ea typeface="楷体"/>
              <a:cs typeface="楷体"/>
            </a:endParaRPr>
          </a:p>
        </p:txBody>
      </p:sp>
      <p:pic>
        <p:nvPicPr>
          <p:cNvPr id="5124" name="Picture 4" descr="查看源图像">
            <a:extLst>
              <a:ext uri="{FF2B5EF4-FFF2-40B4-BE49-F238E27FC236}">
                <a16:creationId xmlns:a16="http://schemas.microsoft.com/office/drawing/2014/main" id="{C8DC4EC6-2D78-68FC-E0C4-D2989AD7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11" y="2191730"/>
            <a:ext cx="2548346" cy="180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5E64F9-8936-C84E-6CD9-1C2BCE0728A0}"/>
              </a:ext>
            </a:extLst>
          </p:cNvPr>
          <p:cNvSpPr txBox="1"/>
          <p:nvPr/>
        </p:nvSpPr>
        <p:spPr>
          <a:xfrm>
            <a:off x="6530586" y="3992776"/>
            <a:ext cx="2090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取舍 trade-offs</a:t>
            </a:r>
            <a:endParaRPr lang="en-US" altLang="zh-CN" sz="160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有得有失</a:t>
            </a:r>
          </a:p>
        </p:txBody>
      </p:sp>
    </p:spTree>
    <p:extLst>
      <p:ext uri="{BB962C8B-B14F-4D97-AF65-F5344CB8AC3E}">
        <p14:creationId xmlns:p14="http://schemas.microsoft.com/office/powerpoint/2010/main" val="3815392582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01375-26BC-F5A5-6A80-326A023D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5DF503-3B41-DEB9-DBED-04BD34FD0FC0}"/>
              </a:ext>
            </a:extLst>
          </p:cNvPr>
          <p:cNvSpPr txBox="1"/>
          <p:nvPr/>
        </p:nvSpPr>
        <p:spPr>
          <a:xfrm>
            <a:off x="2973977" y="3740956"/>
            <a:ext cx="3827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时间，如何测试？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4402FD5-72E2-FD72-0051-12D7D33AB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709" y="1087721"/>
            <a:ext cx="3479800" cy="252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995718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7504A-5F06-71F1-795B-9B53E61F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示例：测试策略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0DD6DB-1865-AD57-F34D-833672696B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3890" y="1357014"/>
            <a:ext cx="5148202" cy="1926118"/>
          </a:xfrm>
        </p:spPr>
        <p:txBody>
          <a:bodyPr/>
          <a:lstStyle/>
          <a:p>
            <a:r>
              <a:rPr kumimoji="1" lang="zh-CN" altLang="en-US" sz="2000" dirty="0"/>
              <a:t>之前的回归测试策略，还记得吗？</a:t>
            </a:r>
            <a:endParaRPr kumimoji="1" lang="en-US" altLang="zh-CN" sz="2000" dirty="0"/>
          </a:p>
          <a:p>
            <a:r>
              <a:rPr kumimoji="1" lang="en-US" altLang="zh-CN" sz="2000" dirty="0"/>
              <a:t>Pairwise/</a:t>
            </a:r>
            <a:r>
              <a:rPr kumimoji="1" lang="zh-CN" altLang="en-US" sz="2000" dirty="0"/>
              <a:t>正交试验法隐含了什么策略？</a:t>
            </a:r>
            <a:endParaRPr kumimoji="1" lang="en-US" altLang="zh-CN" sz="2000" dirty="0"/>
          </a:p>
          <a:p>
            <a:r>
              <a:rPr kumimoji="1" lang="zh-CN" altLang="en-US" sz="2000" b="1" dirty="0"/>
              <a:t>还有什么常用的测试策略？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A2DC78-A11B-E793-2921-2A46991BA439}"/>
              </a:ext>
            </a:extLst>
          </p:cNvPr>
          <p:cNvSpPr txBox="1"/>
          <p:nvPr/>
        </p:nvSpPr>
        <p:spPr>
          <a:xfrm>
            <a:off x="4662597" y="2510790"/>
            <a:ext cx="1981200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</a:pPr>
            <a:r>
              <a:rPr lang="zh-CN" altLang="en-US" sz="2000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如交叉测试策略</a:t>
            </a:r>
            <a:endParaRPr lang="en-US" altLang="zh-CN" sz="2000" dirty="0">
              <a:solidFill>
                <a:srgbClr val="0070C0"/>
              </a:solidFill>
              <a:latin typeface="楷体"/>
              <a:ea typeface="楷体"/>
              <a:cs typeface="楷体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954AD6-2253-518D-AD73-19E1C3B9916F}"/>
              </a:ext>
            </a:extLst>
          </p:cNvPr>
          <p:cNvSpPr txBox="1">
            <a:spLocks/>
          </p:cNvSpPr>
          <p:nvPr/>
        </p:nvSpPr>
        <p:spPr>
          <a:xfrm>
            <a:off x="3114915" y="3378698"/>
            <a:ext cx="2538282" cy="913562"/>
          </a:xfrm>
          <a:prstGeom prst="rect">
            <a:avLst/>
          </a:prstGeom>
          <a:solidFill>
            <a:srgbClr val="F9D8EA">
              <a:alpha val="50000"/>
            </a:srgbClr>
          </a:solidFill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000">
                <a:latin typeface="楷体"/>
                <a:ea typeface="楷体"/>
                <a:cs typeface="楷体"/>
              </a:rPr>
              <a:t> </a:t>
            </a:r>
            <a:r>
              <a:rPr lang="en-US" altLang="zh-CN" sz="2000">
                <a:latin typeface="楷体"/>
                <a:ea typeface="楷体"/>
                <a:cs typeface="楷体"/>
              </a:rPr>
              <a:t>ST</a:t>
            </a:r>
            <a:r>
              <a:rPr lang="zh-CN" altLang="en-US" sz="2000">
                <a:latin typeface="楷体"/>
                <a:ea typeface="楷体"/>
                <a:cs typeface="楷体"/>
              </a:rPr>
              <a:t> </a:t>
            </a:r>
            <a:r>
              <a:rPr lang="en-US" altLang="zh-CN" sz="2000">
                <a:latin typeface="楷体"/>
                <a:ea typeface="楷体"/>
                <a:cs typeface="楷体"/>
              </a:rPr>
              <a:t>+</a:t>
            </a:r>
            <a:r>
              <a:rPr lang="zh-CN" altLang="en-US" sz="2000">
                <a:latin typeface="楷体"/>
                <a:ea typeface="楷体"/>
                <a:cs typeface="楷体"/>
              </a:rPr>
              <a:t> </a:t>
            </a:r>
            <a:r>
              <a:rPr lang="en-US" altLang="zh-CN" sz="2000">
                <a:latin typeface="楷体"/>
                <a:ea typeface="楷体"/>
                <a:cs typeface="楷体"/>
              </a:rPr>
              <a:t>ET</a:t>
            </a:r>
            <a:r>
              <a:rPr lang="zh-CN" altLang="en-US" sz="2000">
                <a:latin typeface="楷体"/>
                <a:ea typeface="楷体"/>
                <a:cs typeface="楷体"/>
              </a:rPr>
              <a:t> 测试策略</a:t>
            </a:r>
            <a:endParaRPr lang="en-US" altLang="zh-CN" sz="2000">
              <a:latin typeface="楷体"/>
              <a:ea typeface="楷体"/>
              <a:cs typeface="楷体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000">
                <a:latin typeface="楷体"/>
                <a:ea typeface="楷体"/>
                <a:cs typeface="楷体"/>
              </a:rPr>
              <a:t> 测试执行的两段论</a:t>
            </a:r>
            <a:endParaRPr lang="en-US" altLang="zh-CN" sz="2000">
              <a:latin typeface="楷体"/>
              <a:ea typeface="楷体"/>
              <a:cs typeface="楷体"/>
            </a:endParaRP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79096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0F9F2-241A-DA4A-6D82-B2924055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两段论</a:t>
            </a:r>
          </a:p>
        </p:txBody>
      </p:sp>
      <p:sp>
        <p:nvSpPr>
          <p:cNvPr id="4" name="Rectangle 194">
            <a:extLst>
              <a:ext uri="{FF2B5EF4-FFF2-40B4-BE49-F238E27FC236}">
                <a16:creationId xmlns:a16="http://schemas.microsoft.com/office/drawing/2014/main" id="{C0FD9FC4-86DB-DE6D-4319-1F3DE8370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94317"/>
            <a:ext cx="6858000" cy="246859"/>
          </a:xfrm>
          <a:prstGeom prst="rect">
            <a:avLst/>
          </a:prstGeom>
          <a:gradFill rotWithShape="1">
            <a:gsLst>
              <a:gs pos="0">
                <a:srgbClr val="0066CC">
                  <a:alpha val="26999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lIns="61593" tIns="30796" rIns="61593" bIns="30796" anchor="ctr">
            <a:spAutoFit/>
          </a:bodyPr>
          <a:lstStyle/>
          <a:p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193">
            <a:extLst>
              <a:ext uri="{FF2B5EF4-FFF2-40B4-BE49-F238E27FC236}">
                <a16:creationId xmlns:a16="http://schemas.microsoft.com/office/drawing/2014/main" id="{8E68432B-F70B-6C7E-1E4A-950539604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586" y="1844574"/>
            <a:ext cx="6858000" cy="339192"/>
          </a:xfrm>
          <a:prstGeom prst="rect">
            <a:avLst/>
          </a:prstGeom>
          <a:gradFill rotWithShape="1">
            <a:gsLst>
              <a:gs pos="0">
                <a:srgbClr val="000000">
                  <a:alpha val="0"/>
                </a:srgbClr>
              </a:gs>
              <a:gs pos="100000">
                <a:srgbClr val="0066CC">
                  <a:alpha val="3400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lIns="61593" tIns="30796" rIns="61593" bIns="30796" anchor="ctr">
            <a:spAutoFit/>
          </a:bodyPr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ectangle 194">
            <a:extLst>
              <a:ext uri="{FF2B5EF4-FFF2-40B4-BE49-F238E27FC236}">
                <a16:creationId xmlns:a16="http://schemas.microsoft.com/office/drawing/2014/main" id="{FABE0602-21DA-CE69-67BD-32E3B8CAD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586" y="3397885"/>
            <a:ext cx="6858000" cy="246859"/>
          </a:xfrm>
          <a:prstGeom prst="rect">
            <a:avLst/>
          </a:prstGeom>
          <a:gradFill rotWithShape="1">
            <a:gsLst>
              <a:gs pos="0">
                <a:srgbClr val="0066CC">
                  <a:alpha val="26999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lIns="61593" tIns="30796" rIns="61593" bIns="30796" anchor="ctr">
            <a:spAutoFit/>
          </a:bodyPr>
          <a:lstStyle/>
          <a:p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Line 21">
            <a:extLst>
              <a:ext uri="{FF2B5EF4-FFF2-40B4-BE49-F238E27FC236}">
                <a16:creationId xmlns:a16="http://schemas.microsoft.com/office/drawing/2014/main" id="{1D891A8F-158E-1161-2A23-67EF1B7DF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0761" y="2670018"/>
            <a:ext cx="6296025" cy="1190"/>
          </a:xfrm>
          <a:prstGeom prst="line">
            <a:avLst/>
          </a:prstGeom>
          <a:noFill/>
          <a:ln w="76200" cmpd="tri">
            <a:solidFill>
              <a:schemeClr val="tx2"/>
            </a:solidFill>
            <a:round/>
            <a:headEnd/>
            <a:tailEnd type="arrow" w="med" len="med"/>
          </a:ln>
          <a:effectLst/>
        </p:spPr>
        <p:txBody>
          <a:bodyPr anchor="ctr">
            <a:spAutoFit/>
          </a:bodyPr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AutoShape 22">
            <a:extLst>
              <a:ext uri="{FF2B5EF4-FFF2-40B4-BE49-F238E27FC236}">
                <a16:creationId xmlns:a16="http://schemas.microsoft.com/office/drawing/2014/main" id="{10E99FA2-7347-5804-F0E2-305AF360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471" y="2386256"/>
            <a:ext cx="138113" cy="596101"/>
          </a:xfrm>
          <a:prstGeom prst="diamond">
            <a:avLst/>
          </a:prstGeom>
          <a:solidFill>
            <a:srgbClr val="2878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3ABDAB11-277C-11C4-8BF7-8A3D7F258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386" y="2387446"/>
            <a:ext cx="138113" cy="596101"/>
          </a:xfrm>
          <a:prstGeom prst="diamond">
            <a:avLst/>
          </a:prstGeom>
          <a:solidFill>
            <a:srgbClr val="2878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AutoShape 24">
            <a:extLst>
              <a:ext uri="{FF2B5EF4-FFF2-40B4-BE49-F238E27FC236}">
                <a16:creationId xmlns:a16="http://schemas.microsoft.com/office/drawing/2014/main" id="{F6BAA108-74BB-F0CB-CF07-581729C1A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545" y="2885580"/>
            <a:ext cx="671511" cy="430887"/>
          </a:xfrm>
          <a:prstGeom prst="flowChartProcess">
            <a:avLst/>
          </a:prstGeom>
          <a:gradFill rotWithShape="1">
            <a:gsLst>
              <a:gs pos="0">
                <a:srgbClr val="E4FFB3"/>
              </a:gs>
              <a:gs pos="100000">
                <a:srgbClr val="91E101"/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</a:t>
            </a:r>
          </a:p>
          <a:p>
            <a:pPr algn="ctr"/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里程碑</a:t>
            </a:r>
          </a:p>
        </p:txBody>
      </p:sp>
      <p:sp>
        <p:nvSpPr>
          <p:cNvPr id="11" name="Line 25">
            <a:extLst>
              <a:ext uri="{FF2B5EF4-FFF2-40B4-BE49-F238E27FC236}">
                <a16:creationId xmlns:a16="http://schemas.microsoft.com/office/drawing/2014/main" id="{7C9C6DE3-27EC-376E-A10A-4BF9D2853E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20071" y="2698593"/>
            <a:ext cx="228600" cy="219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</p:spPr>
        <p:txBody>
          <a:bodyPr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AutoShape 26">
            <a:extLst>
              <a:ext uri="{FF2B5EF4-FFF2-40B4-BE49-F238E27FC236}">
                <a16:creationId xmlns:a16="http://schemas.microsoft.com/office/drawing/2014/main" id="{08C1C58D-3A7B-2E67-257D-A44AA52CF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186" y="2396971"/>
            <a:ext cx="138113" cy="596101"/>
          </a:xfrm>
          <a:prstGeom prst="diamond">
            <a:avLst/>
          </a:prstGeom>
          <a:solidFill>
            <a:srgbClr val="2878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686FDA69-F272-CBBF-859C-503110E9E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1509" y="2155667"/>
            <a:ext cx="0" cy="50006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 type="diamond" w="med" len="med"/>
            <a:tailEnd type="triangle" w="med" len="med"/>
          </a:ln>
          <a:effectLst/>
        </p:spPr>
        <p:txBody>
          <a:bodyPr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ectangle 28">
            <a:extLst>
              <a:ext uri="{FF2B5EF4-FFF2-40B4-BE49-F238E27FC236}">
                <a16:creationId xmlns:a16="http://schemas.microsoft.com/office/drawing/2014/main" id="{0871B02A-B7C9-45F0-0CBE-C97AB68A7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536" y="1827055"/>
            <a:ext cx="1234679" cy="304800"/>
          </a:xfrm>
          <a:prstGeom prst="rect">
            <a:avLst/>
          </a:prstGeom>
          <a:solidFill>
            <a:srgbClr val="FFCC99">
              <a:alpha val="61000"/>
            </a:srgb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</a:t>
            </a:r>
            <a:r>
              <a:rPr lang="en-US" altLang="zh-CN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集成测试</a:t>
            </a:r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8A471060-3B96-F75C-5D47-77DC24176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661" y="2589055"/>
            <a:ext cx="123825" cy="142875"/>
          </a:xfrm>
          <a:prstGeom prst="ellipse">
            <a:avLst/>
          </a:prstGeom>
          <a:solidFill>
            <a:srgbClr val="FFFF99"/>
          </a:solidFill>
          <a:ln w="12700" algn="ctr">
            <a:solidFill>
              <a:srgbClr val="99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3F2861D2-2E05-9632-1440-41C20345B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78" y="3904695"/>
            <a:ext cx="882253" cy="228600"/>
          </a:xfrm>
          <a:prstGeom prst="rect">
            <a:avLst/>
          </a:prstGeom>
          <a:solidFill>
            <a:srgbClr val="FFCC99">
              <a:alpha val="61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新功能验证</a:t>
            </a:r>
            <a:r>
              <a:rPr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7" name="Line 31">
            <a:extLst>
              <a:ext uri="{FF2B5EF4-FFF2-40B4-BE49-F238E27FC236}">
                <a16:creationId xmlns:a16="http://schemas.microsoft.com/office/drawing/2014/main" id="{A897E36C-A7C1-5B32-0243-1099B4D602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9811" y="2414033"/>
            <a:ext cx="5743575" cy="1191"/>
          </a:xfrm>
          <a:prstGeom prst="line">
            <a:avLst/>
          </a:prstGeom>
          <a:noFill/>
          <a:ln w="38100" cmpd="dbl">
            <a:solidFill>
              <a:schemeClr val="bg2"/>
            </a:solidFill>
            <a:round/>
            <a:headEnd/>
            <a:tailEnd type="arrow" w="med" len="med"/>
          </a:ln>
          <a:effectLst/>
        </p:spPr>
        <p:txBody>
          <a:bodyPr anchor="ctr">
            <a:spAutoFit/>
          </a:bodyPr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Line 32">
            <a:extLst>
              <a:ext uri="{FF2B5EF4-FFF2-40B4-BE49-F238E27FC236}">
                <a16:creationId xmlns:a16="http://schemas.microsoft.com/office/drawing/2014/main" id="{603F2311-BD6E-D19C-87F3-40CF9DA6B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0761" y="3682049"/>
            <a:ext cx="5743575" cy="1190"/>
          </a:xfrm>
          <a:prstGeom prst="line">
            <a:avLst/>
          </a:prstGeom>
          <a:noFill/>
          <a:ln w="57150" cmpd="thinThick">
            <a:solidFill>
              <a:srgbClr val="A6C426"/>
            </a:solidFill>
            <a:round/>
            <a:headEnd/>
            <a:tailEnd type="arrow" w="med" len="med"/>
          </a:ln>
          <a:effectLst/>
        </p:spPr>
        <p:txBody>
          <a:bodyPr anchor="ctr">
            <a:spAutoFit/>
          </a:bodyPr>
          <a:lstStyle/>
          <a:p>
            <a:endParaRPr lang="zh-CN" altLang="en-US" sz="11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 Box 33">
            <a:extLst>
              <a:ext uri="{FF2B5EF4-FFF2-40B4-BE49-F238E27FC236}">
                <a16:creationId xmlns:a16="http://schemas.microsoft.com/office/drawing/2014/main" id="{D94065D9-2B0B-B1C9-74D9-850BA7140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636" y="2122331"/>
            <a:ext cx="2857500" cy="2510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85750" indent="-285750">
              <a:lnSpc>
                <a:spcPct val="85000"/>
              </a:lnSpc>
              <a:spcBef>
                <a:spcPct val="50000"/>
              </a:spcBef>
            </a:pPr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自动化每日验证（</a:t>
            </a:r>
            <a:r>
              <a:rPr lang="en-US" altLang="zh-CN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SVT/BVT</a:t>
            </a:r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0" name="Line 34">
            <a:extLst>
              <a:ext uri="{FF2B5EF4-FFF2-40B4-BE49-F238E27FC236}">
                <a16:creationId xmlns:a16="http://schemas.microsoft.com/office/drawing/2014/main" id="{64BBAA69-8EDA-3F85-24A8-102B1EAC8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9949" y="2147333"/>
            <a:ext cx="0" cy="27146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 type="diamond" w="med" len="med"/>
            <a:tailEnd type="triangle" w="med" len="med"/>
          </a:ln>
          <a:effectLst/>
        </p:spPr>
        <p:txBody>
          <a:bodyPr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608B8339-C24D-8E7D-1EF4-97E2F22ED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3189" y="3446609"/>
            <a:ext cx="1978816" cy="249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85000"/>
              </a:lnSpc>
              <a:spcBef>
                <a:spcPct val="50000"/>
              </a:spcBef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非功能性的系统测试</a:t>
            </a:r>
          </a:p>
        </p:txBody>
      </p:sp>
      <p:sp>
        <p:nvSpPr>
          <p:cNvPr id="22" name="AutoShape 36">
            <a:extLst>
              <a:ext uri="{FF2B5EF4-FFF2-40B4-BE49-F238E27FC236}">
                <a16:creationId xmlns:a16="http://schemas.microsoft.com/office/drawing/2014/main" id="{1A60ED35-FCF5-FC13-8469-C44285A0A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436" y="3415261"/>
            <a:ext cx="100013" cy="550247"/>
          </a:xfrm>
          <a:prstGeom prst="diamond">
            <a:avLst/>
          </a:prstGeom>
          <a:solidFill>
            <a:srgbClr val="A6C426"/>
          </a:solidFill>
          <a:ln w="9525">
            <a:solidFill>
              <a:srgbClr val="0033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Line 37">
            <a:extLst>
              <a:ext uri="{FF2B5EF4-FFF2-40B4-BE49-F238E27FC236}">
                <a16:creationId xmlns:a16="http://schemas.microsoft.com/office/drawing/2014/main" id="{888D4B4F-3E69-FFF0-5FAE-2C3E604B11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83861" y="2331880"/>
            <a:ext cx="9525" cy="1409700"/>
          </a:xfrm>
          <a:prstGeom prst="line">
            <a:avLst/>
          </a:prstGeom>
          <a:noFill/>
          <a:ln w="9525">
            <a:solidFill>
              <a:srgbClr val="A6C42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Oval 38">
            <a:extLst>
              <a:ext uri="{FF2B5EF4-FFF2-40B4-BE49-F238E27FC236}">
                <a16:creationId xmlns:a16="http://schemas.microsoft.com/office/drawing/2014/main" id="{1BAB1498-C7AF-9CC1-C37B-C3A39F21E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77" y="2590245"/>
            <a:ext cx="123825" cy="142875"/>
          </a:xfrm>
          <a:prstGeom prst="ellipse">
            <a:avLst/>
          </a:prstGeom>
          <a:solidFill>
            <a:srgbClr val="FFFF99"/>
          </a:solidFill>
          <a:ln w="12700" algn="ctr">
            <a:solidFill>
              <a:srgbClr val="99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Oval 39">
            <a:extLst>
              <a:ext uri="{FF2B5EF4-FFF2-40B4-BE49-F238E27FC236}">
                <a16:creationId xmlns:a16="http://schemas.microsoft.com/office/drawing/2014/main" id="{01FD304C-1E6A-B7AC-2369-CF9060071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893" y="2600961"/>
            <a:ext cx="123825" cy="142875"/>
          </a:xfrm>
          <a:prstGeom prst="ellipse">
            <a:avLst/>
          </a:prstGeom>
          <a:solidFill>
            <a:srgbClr val="FFFF99"/>
          </a:solidFill>
          <a:ln w="12700" algn="ctr">
            <a:solidFill>
              <a:srgbClr val="99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6" name="Group 40">
            <a:extLst>
              <a:ext uri="{FF2B5EF4-FFF2-40B4-BE49-F238E27FC236}">
                <a16:creationId xmlns:a16="http://schemas.microsoft.com/office/drawing/2014/main" id="{C6909FE3-D184-3A12-8C1B-43FE7176EFA8}"/>
              </a:ext>
            </a:extLst>
          </p:cNvPr>
          <p:cNvGrpSpPr>
            <a:grpSpLocks/>
          </p:cNvGrpSpPr>
          <p:nvPr/>
        </p:nvGrpSpPr>
        <p:grpSpPr bwMode="auto">
          <a:xfrm>
            <a:off x="2623768" y="2772412"/>
            <a:ext cx="1287066" cy="125015"/>
            <a:chOff x="2322" y="2234"/>
            <a:chExt cx="1081" cy="105"/>
          </a:xfrm>
        </p:grpSpPr>
        <p:sp>
          <p:nvSpPr>
            <p:cNvPr id="27" name="Line 41">
              <a:extLst>
                <a:ext uri="{FF2B5EF4-FFF2-40B4-BE49-F238E27FC236}">
                  <a16:creationId xmlns:a16="http://schemas.microsoft.com/office/drawing/2014/main" id="{8AC91EF2-FB65-4789-78E8-D900C21D2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" y="2234"/>
              <a:ext cx="96" cy="105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Line 42">
              <a:extLst>
                <a:ext uri="{FF2B5EF4-FFF2-40B4-BE49-F238E27FC236}">
                  <a16:creationId xmlns:a16="http://schemas.microsoft.com/office/drawing/2014/main" id="{0DFE57B3-7E9D-1A41-CBEF-1B37E846A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5" y="2242"/>
              <a:ext cx="88" cy="89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Line 43">
              <a:extLst>
                <a:ext uri="{FF2B5EF4-FFF2-40B4-BE49-F238E27FC236}">
                  <a16:creationId xmlns:a16="http://schemas.microsoft.com/office/drawing/2014/main" id="{1A773611-5D1B-1C57-55AF-A80B6CF98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1" y="2331"/>
              <a:ext cx="910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0" name="Group 44">
            <a:extLst>
              <a:ext uri="{FF2B5EF4-FFF2-40B4-BE49-F238E27FC236}">
                <a16:creationId xmlns:a16="http://schemas.microsoft.com/office/drawing/2014/main" id="{E078B637-9139-2C9E-81A0-28268E99A06C}"/>
              </a:ext>
            </a:extLst>
          </p:cNvPr>
          <p:cNvGrpSpPr>
            <a:grpSpLocks/>
          </p:cNvGrpSpPr>
          <p:nvPr/>
        </p:nvGrpSpPr>
        <p:grpSpPr bwMode="auto">
          <a:xfrm>
            <a:off x="3958459" y="2773602"/>
            <a:ext cx="1220390" cy="125016"/>
            <a:chOff x="2322" y="2234"/>
            <a:chExt cx="1081" cy="105"/>
          </a:xfrm>
        </p:grpSpPr>
        <p:sp>
          <p:nvSpPr>
            <p:cNvPr id="31" name="Line 45">
              <a:extLst>
                <a:ext uri="{FF2B5EF4-FFF2-40B4-BE49-F238E27FC236}">
                  <a16:creationId xmlns:a16="http://schemas.microsoft.com/office/drawing/2014/main" id="{8A033F80-38B9-5887-72B9-23FEAF62F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" y="2234"/>
              <a:ext cx="96" cy="105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Line 46">
              <a:extLst>
                <a:ext uri="{FF2B5EF4-FFF2-40B4-BE49-F238E27FC236}">
                  <a16:creationId xmlns:a16="http://schemas.microsoft.com/office/drawing/2014/main" id="{91D937F2-B057-B0D7-1B76-EBB6351D0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5" y="2242"/>
              <a:ext cx="88" cy="89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Line 47">
              <a:extLst>
                <a:ext uri="{FF2B5EF4-FFF2-40B4-BE49-F238E27FC236}">
                  <a16:creationId xmlns:a16="http://schemas.microsoft.com/office/drawing/2014/main" id="{911AE169-ADC7-69A0-2B27-A764B5DA6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1" y="2331"/>
              <a:ext cx="910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4" name="Group 48">
            <a:extLst>
              <a:ext uri="{FF2B5EF4-FFF2-40B4-BE49-F238E27FC236}">
                <a16:creationId xmlns:a16="http://schemas.microsoft.com/office/drawing/2014/main" id="{DEF85F8E-AFC1-5C04-F9CA-9BEE96ED4DA4}"/>
              </a:ext>
            </a:extLst>
          </p:cNvPr>
          <p:cNvGrpSpPr>
            <a:grpSpLocks/>
          </p:cNvGrpSpPr>
          <p:nvPr/>
        </p:nvGrpSpPr>
        <p:grpSpPr bwMode="auto">
          <a:xfrm>
            <a:off x="1882009" y="2764077"/>
            <a:ext cx="686990" cy="96441"/>
            <a:chOff x="2322" y="2234"/>
            <a:chExt cx="1081" cy="105"/>
          </a:xfrm>
        </p:grpSpPr>
        <p:sp>
          <p:nvSpPr>
            <p:cNvPr id="35" name="Line 49">
              <a:extLst>
                <a:ext uri="{FF2B5EF4-FFF2-40B4-BE49-F238E27FC236}">
                  <a16:creationId xmlns:a16="http://schemas.microsoft.com/office/drawing/2014/main" id="{F7EB5A09-C0A0-1506-940D-6AC703121B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" y="2234"/>
              <a:ext cx="96" cy="105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Line 50">
              <a:extLst>
                <a:ext uri="{FF2B5EF4-FFF2-40B4-BE49-F238E27FC236}">
                  <a16:creationId xmlns:a16="http://schemas.microsoft.com/office/drawing/2014/main" id="{39779DB4-2B74-5428-AB63-7F69A3BB44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5" y="2242"/>
              <a:ext cx="88" cy="89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Line 51">
              <a:extLst>
                <a:ext uri="{FF2B5EF4-FFF2-40B4-BE49-F238E27FC236}">
                  <a16:creationId xmlns:a16="http://schemas.microsoft.com/office/drawing/2014/main" id="{B80879F1-99EA-909B-DBEC-A352F1C96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1" y="2331"/>
              <a:ext cx="910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8" name="Group 52">
            <a:extLst>
              <a:ext uri="{FF2B5EF4-FFF2-40B4-BE49-F238E27FC236}">
                <a16:creationId xmlns:a16="http://schemas.microsoft.com/office/drawing/2014/main" id="{69518644-5606-F49C-516B-68A7326D6D7E}"/>
              </a:ext>
            </a:extLst>
          </p:cNvPr>
          <p:cNvGrpSpPr>
            <a:grpSpLocks/>
          </p:cNvGrpSpPr>
          <p:nvPr/>
        </p:nvGrpSpPr>
        <p:grpSpPr bwMode="auto">
          <a:xfrm>
            <a:off x="5235999" y="2793843"/>
            <a:ext cx="458391" cy="77390"/>
            <a:chOff x="2322" y="2234"/>
            <a:chExt cx="1081" cy="105"/>
          </a:xfrm>
        </p:grpSpPr>
        <p:sp>
          <p:nvSpPr>
            <p:cNvPr id="39" name="Line 53">
              <a:extLst>
                <a:ext uri="{FF2B5EF4-FFF2-40B4-BE49-F238E27FC236}">
                  <a16:creationId xmlns:a16="http://schemas.microsoft.com/office/drawing/2014/main" id="{622582A2-CA31-42F2-9124-8D1FCE3397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" y="2234"/>
              <a:ext cx="96" cy="105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Line 54">
              <a:extLst>
                <a:ext uri="{FF2B5EF4-FFF2-40B4-BE49-F238E27FC236}">
                  <a16:creationId xmlns:a16="http://schemas.microsoft.com/office/drawing/2014/main" id="{60AFDBD9-DE7D-C365-1D91-258CBEF079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5" y="2242"/>
              <a:ext cx="88" cy="89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Line 55">
              <a:extLst>
                <a:ext uri="{FF2B5EF4-FFF2-40B4-BE49-F238E27FC236}">
                  <a16:creationId xmlns:a16="http://schemas.microsoft.com/office/drawing/2014/main" id="{9B2145A7-B88D-D3B1-A63E-B0AE3A2A9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1" y="2331"/>
              <a:ext cx="910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2" name="Rectangle 56">
            <a:extLst>
              <a:ext uri="{FF2B5EF4-FFF2-40B4-BE49-F238E27FC236}">
                <a16:creationId xmlns:a16="http://schemas.microsoft.com/office/drawing/2014/main" id="{A1492BD4-2621-327B-E499-04085C799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034" y="3897552"/>
            <a:ext cx="863203" cy="228600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功能验证测试</a:t>
            </a:r>
          </a:p>
        </p:txBody>
      </p:sp>
      <p:sp>
        <p:nvSpPr>
          <p:cNvPr id="43" name="Rectangle 57">
            <a:extLst>
              <a:ext uri="{FF2B5EF4-FFF2-40B4-BE49-F238E27FC236}">
                <a16:creationId xmlns:a16="http://schemas.microsoft.com/office/drawing/2014/main" id="{7A96B5B9-FD1B-2E03-7E27-EB71746F0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299" y="3879693"/>
            <a:ext cx="920354" cy="247650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剩余缺陷验证 </a:t>
            </a:r>
          </a:p>
        </p:txBody>
      </p:sp>
      <p:sp>
        <p:nvSpPr>
          <p:cNvPr id="44" name="Rectangle 58">
            <a:extLst>
              <a:ext uri="{FF2B5EF4-FFF2-40B4-BE49-F238E27FC236}">
                <a16:creationId xmlns:a16="http://schemas.microsoft.com/office/drawing/2014/main" id="{552C5CCB-95A2-8A67-D700-38FCE9B0F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590" y="3871358"/>
            <a:ext cx="891778" cy="276225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确认测试</a:t>
            </a:r>
          </a:p>
        </p:txBody>
      </p:sp>
      <p:sp>
        <p:nvSpPr>
          <p:cNvPr id="45" name="Line 59">
            <a:extLst>
              <a:ext uri="{FF2B5EF4-FFF2-40B4-BE49-F238E27FC236}">
                <a16:creationId xmlns:a16="http://schemas.microsoft.com/office/drawing/2014/main" id="{6528829A-9BBB-CFDF-343B-6D494EC471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0849" y="2855755"/>
            <a:ext cx="0" cy="997744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 type="diamond" w="med" len="med"/>
            <a:tailEnd type="triangle" w="med" len="med"/>
          </a:ln>
          <a:effectLst/>
        </p:spPr>
        <p:txBody>
          <a:bodyPr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Line 60">
            <a:extLst>
              <a:ext uri="{FF2B5EF4-FFF2-40B4-BE49-F238E27FC236}">
                <a16:creationId xmlns:a16="http://schemas.microsoft.com/office/drawing/2014/main" id="{0D74EE69-0B6C-0122-F617-B0EED7513D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5990" y="287123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 type="diamond" w="med" len="med"/>
            <a:tailEnd type="triangle" w="med" len="med"/>
          </a:ln>
          <a:effectLst/>
        </p:spPr>
        <p:txBody>
          <a:bodyPr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Line 61">
            <a:extLst>
              <a:ext uri="{FF2B5EF4-FFF2-40B4-BE49-F238E27FC236}">
                <a16:creationId xmlns:a16="http://schemas.microsoft.com/office/drawing/2014/main" id="{08204D8B-4432-0809-BA78-5F99D8CA3A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205" y="2879568"/>
            <a:ext cx="9525" cy="1006078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 type="diamond" w="med" len="med"/>
            <a:tailEnd type="triangle" w="med" len="med"/>
          </a:ln>
          <a:effectLst/>
        </p:spPr>
        <p:txBody>
          <a:bodyPr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Line 62">
            <a:extLst>
              <a:ext uri="{FF2B5EF4-FFF2-40B4-BE49-F238E27FC236}">
                <a16:creationId xmlns:a16="http://schemas.microsoft.com/office/drawing/2014/main" id="{29D9D2A8-2EEA-3EE6-4943-08C56EEEB3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5321" y="2865280"/>
            <a:ext cx="0" cy="101441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 type="diamond" w="med" len="med"/>
            <a:tailEnd type="triangle" w="med" len="med"/>
          </a:ln>
          <a:effectLst/>
        </p:spPr>
        <p:txBody>
          <a:bodyPr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Line 63">
            <a:extLst>
              <a:ext uri="{FF2B5EF4-FFF2-40B4-BE49-F238E27FC236}">
                <a16:creationId xmlns:a16="http://schemas.microsoft.com/office/drawing/2014/main" id="{8830E6D1-B7AA-4A14-1AF6-DF9380D9F3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9011" y="2843849"/>
            <a:ext cx="0" cy="1051322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 type="diamond" w="med" len="med"/>
            <a:tailEnd type="triangle" w="med" len="med"/>
          </a:ln>
          <a:effectLst/>
        </p:spPr>
        <p:txBody>
          <a:bodyPr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0" name="Group 64">
            <a:extLst>
              <a:ext uri="{FF2B5EF4-FFF2-40B4-BE49-F238E27FC236}">
                <a16:creationId xmlns:a16="http://schemas.microsoft.com/office/drawing/2014/main" id="{E9A7AD12-338E-D84A-E4B3-56A739C76E0F}"/>
              </a:ext>
            </a:extLst>
          </p:cNvPr>
          <p:cNvGrpSpPr>
            <a:grpSpLocks/>
          </p:cNvGrpSpPr>
          <p:nvPr/>
        </p:nvGrpSpPr>
        <p:grpSpPr bwMode="auto">
          <a:xfrm>
            <a:off x="5797974" y="2727168"/>
            <a:ext cx="1344216" cy="125015"/>
            <a:chOff x="2322" y="2234"/>
            <a:chExt cx="1081" cy="105"/>
          </a:xfrm>
        </p:grpSpPr>
        <p:sp>
          <p:nvSpPr>
            <p:cNvPr id="51" name="Line 65">
              <a:extLst>
                <a:ext uri="{FF2B5EF4-FFF2-40B4-BE49-F238E27FC236}">
                  <a16:creationId xmlns:a16="http://schemas.microsoft.com/office/drawing/2014/main" id="{8728A6ED-BA93-75A3-96E5-E06CEFD23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" y="2234"/>
              <a:ext cx="96" cy="105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Line 66">
              <a:extLst>
                <a:ext uri="{FF2B5EF4-FFF2-40B4-BE49-F238E27FC236}">
                  <a16:creationId xmlns:a16="http://schemas.microsoft.com/office/drawing/2014/main" id="{7D16FEB2-804E-7F07-5DDB-A15B5ACCA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5" y="2242"/>
              <a:ext cx="88" cy="89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Line 67">
              <a:extLst>
                <a:ext uri="{FF2B5EF4-FFF2-40B4-BE49-F238E27FC236}">
                  <a16:creationId xmlns:a16="http://schemas.microsoft.com/office/drawing/2014/main" id="{49624201-A839-D54C-F705-41358B256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1" y="2331"/>
              <a:ext cx="910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4" name="Oval 68">
            <a:extLst>
              <a:ext uri="{FF2B5EF4-FFF2-40B4-BE49-F238E27FC236}">
                <a16:creationId xmlns:a16="http://schemas.microsoft.com/office/drawing/2014/main" id="{135F9745-357C-B7F7-5C52-F6DEC84CA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949" y="2622393"/>
            <a:ext cx="123825" cy="142875"/>
          </a:xfrm>
          <a:prstGeom prst="ellipse">
            <a:avLst/>
          </a:prstGeom>
          <a:solidFill>
            <a:srgbClr val="FFFF99"/>
          </a:solidFill>
          <a:ln w="12700" algn="ctr">
            <a:solidFill>
              <a:srgbClr val="99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Line 69">
            <a:extLst>
              <a:ext uri="{FF2B5EF4-FFF2-40B4-BE49-F238E27FC236}">
                <a16:creationId xmlns:a16="http://schemas.microsoft.com/office/drawing/2014/main" id="{D649963C-F255-F1EC-1DF1-8DEFB51192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4602" y="3360580"/>
            <a:ext cx="3495675" cy="27384"/>
          </a:xfrm>
          <a:prstGeom prst="line">
            <a:avLst/>
          </a:prstGeom>
          <a:noFill/>
          <a:ln w="28575">
            <a:solidFill>
              <a:srgbClr val="777777"/>
            </a:solidFill>
            <a:prstDash val="dash"/>
            <a:round/>
            <a:headEnd/>
            <a:tailEnd type="arrow" w="med" len="med"/>
          </a:ln>
          <a:effectLst/>
        </p:spPr>
        <p:txBody>
          <a:bodyPr anchor="ctr">
            <a:spAutoFit/>
          </a:bodyPr>
          <a:lstStyle/>
          <a:p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Text Box 70">
            <a:extLst>
              <a:ext uri="{FF2B5EF4-FFF2-40B4-BE49-F238E27FC236}">
                <a16:creationId xmlns:a16="http://schemas.microsoft.com/office/drawing/2014/main" id="{360F9E66-4E73-5478-CA99-316417E78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9718" y="3134362"/>
            <a:ext cx="847725" cy="2510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85750" indent="-285750">
              <a:lnSpc>
                <a:spcPct val="85000"/>
              </a:lnSpc>
              <a:spcBef>
                <a:spcPct val="50000"/>
              </a:spcBef>
            </a:pPr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回归测试</a:t>
            </a:r>
          </a:p>
        </p:txBody>
      </p:sp>
      <p:sp>
        <p:nvSpPr>
          <p:cNvPr id="57" name="Line 71">
            <a:extLst>
              <a:ext uri="{FF2B5EF4-FFF2-40B4-BE49-F238E27FC236}">
                <a16:creationId xmlns:a16="http://schemas.microsoft.com/office/drawing/2014/main" id="{93D0E106-A4CC-187D-519A-2E6466D686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71243" y="3384392"/>
            <a:ext cx="1866900" cy="14288"/>
          </a:xfrm>
          <a:prstGeom prst="line">
            <a:avLst/>
          </a:prstGeom>
          <a:noFill/>
          <a:ln w="28575">
            <a:solidFill>
              <a:srgbClr val="777777"/>
            </a:solidFill>
            <a:prstDash val="dash"/>
            <a:round/>
            <a:headEnd/>
            <a:tailEnd type="arrow" w="med" len="med"/>
          </a:ln>
          <a:effectLst/>
        </p:spPr>
        <p:txBody>
          <a:bodyPr anchor="ctr">
            <a:spAutoFit/>
          </a:bodyPr>
          <a:lstStyle/>
          <a:p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Text Box 72">
            <a:extLst>
              <a:ext uri="{FF2B5EF4-FFF2-40B4-BE49-F238E27FC236}">
                <a16:creationId xmlns:a16="http://schemas.microsoft.com/office/drawing/2014/main" id="{BF14C4AE-F44E-F60F-F154-E0F1D6433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759" y="3145077"/>
            <a:ext cx="971550" cy="2510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85750" indent="-285750">
              <a:lnSpc>
                <a:spcPct val="85000"/>
              </a:lnSpc>
              <a:spcBef>
                <a:spcPct val="50000"/>
              </a:spcBef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探索式测试</a:t>
            </a:r>
          </a:p>
        </p:txBody>
      </p:sp>
      <p:sp>
        <p:nvSpPr>
          <p:cNvPr id="59" name="Line 73">
            <a:extLst>
              <a:ext uri="{FF2B5EF4-FFF2-40B4-BE49-F238E27FC236}">
                <a16:creationId xmlns:a16="http://schemas.microsoft.com/office/drawing/2014/main" id="{3F2A2A6C-7C9E-87FB-8D7C-2D16113D6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5761" y="3274855"/>
            <a:ext cx="0" cy="228600"/>
          </a:xfrm>
          <a:prstGeom prst="line">
            <a:avLst/>
          </a:prstGeom>
          <a:noFill/>
          <a:ln w="57150" cmpd="thickThin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Line 74">
            <a:extLst>
              <a:ext uri="{FF2B5EF4-FFF2-40B4-BE49-F238E27FC236}">
                <a16:creationId xmlns:a16="http://schemas.microsoft.com/office/drawing/2014/main" id="{8CE72F22-6077-C0AD-75A3-96661A025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7427" y="3256995"/>
            <a:ext cx="0" cy="228600"/>
          </a:xfrm>
          <a:prstGeom prst="line">
            <a:avLst/>
          </a:prstGeom>
          <a:noFill/>
          <a:ln w="57150" cmpd="thickThin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Rectangle 75">
            <a:extLst>
              <a:ext uri="{FF2B5EF4-FFF2-40B4-BE49-F238E27FC236}">
                <a16:creationId xmlns:a16="http://schemas.microsoft.com/office/drawing/2014/main" id="{DDCE7B62-B801-9C7D-22AB-D5626D478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942" y="3915411"/>
            <a:ext cx="958454" cy="342900"/>
          </a:xfrm>
          <a:prstGeom prst="rect">
            <a:avLst/>
          </a:prstGeom>
          <a:solidFill>
            <a:srgbClr val="FFCC99">
              <a:alpha val="61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针对有风险区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域的功能测试</a:t>
            </a:r>
            <a:r>
              <a:rPr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62" name="AutoShape 76">
            <a:extLst>
              <a:ext uri="{FF2B5EF4-FFF2-40B4-BE49-F238E27FC236}">
                <a16:creationId xmlns:a16="http://schemas.microsoft.com/office/drawing/2014/main" id="{9659AC9C-5926-9FE0-5FAA-C10317B339C5}"/>
              </a:ext>
            </a:extLst>
          </p:cNvPr>
          <p:cNvSpPr>
            <a:spLocks/>
          </p:cNvSpPr>
          <p:nvPr/>
        </p:nvSpPr>
        <p:spPr bwMode="auto">
          <a:xfrm rot="5400000">
            <a:off x="2549949" y="251858"/>
            <a:ext cx="333375" cy="2524125"/>
          </a:xfrm>
          <a:prstGeom prst="leftBrace">
            <a:avLst>
              <a:gd name="adj1" fmla="val 63095"/>
              <a:gd name="adj2" fmla="val 50000"/>
            </a:avLst>
          </a:prstGeom>
          <a:noFill/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AutoShape 77">
            <a:extLst>
              <a:ext uri="{FF2B5EF4-FFF2-40B4-BE49-F238E27FC236}">
                <a16:creationId xmlns:a16="http://schemas.microsoft.com/office/drawing/2014/main" id="{3336C04D-97DC-BBBE-4718-D82CC8379F48}"/>
              </a:ext>
            </a:extLst>
          </p:cNvPr>
          <p:cNvSpPr>
            <a:spLocks/>
          </p:cNvSpPr>
          <p:nvPr/>
        </p:nvSpPr>
        <p:spPr bwMode="auto">
          <a:xfrm rot="5400000">
            <a:off x="5332440" y="43499"/>
            <a:ext cx="333375" cy="2924175"/>
          </a:xfrm>
          <a:prstGeom prst="leftBrace">
            <a:avLst>
              <a:gd name="adj1" fmla="val 73095"/>
              <a:gd name="adj2" fmla="val 50000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Rectangle 78">
            <a:extLst>
              <a:ext uri="{FF2B5EF4-FFF2-40B4-BE49-F238E27FC236}">
                <a16:creationId xmlns:a16="http://schemas.microsoft.com/office/drawing/2014/main" id="{78C2D388-A502-464F-EDB5-02084CC3C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510" y="945530"/>
            <a:ext cx="2114550" cy="398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发现缺陷，强调效率 </a:t>
            </a:r>
          </a:p>
        </p:txBody>
      </p:sp>
      <p:sp>
        <p:nvSpPr>
          <p:cNvPr id="65" name="Rectangle 79">
            <a:extLst>
              <a:ext uri="{FF2B5EF4-FFF2-40B4-BE49-F238E27FC236}">
                <a16:creationId xmlns:a16="http://schemas.microsoft.com/office/drawing/2014/main" id="{A967CC92-4AD6-7F93-EB98-1472230C6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709" y="968633"/>
            <a:ext cx="2305725" cy="38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验证功能，降低风险 </a:t>
            </a:r>
          </a:p>
        </p:txBody>
      </p:sp>
    </p:spTree>
    <p:extLst>
      <p:ext uri="{BB962C8B-B14F-4D97-AF65-F5344CB8AC3E}">
        <p14:creationId xmlns:p14="http://schemas.microsoft.com/office/powerpoint/2010/main" val="33212403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5" grpId="0" animBg="1"/>
      <p:bldP spid="56" grpId="0"/>
      <p:bldP spid="57" grpId="0" animBg="1"/>
      <p:bldP spid="58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软件测试计划的重点工作</a:t>
            </a: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50C696-0389-4B56-287C-B112E40A428E}"/>
              </a:ext>
            </a:extLst>
          </p:cNvPr>
          <p:cNvSpPr/>
          <p:nvPr/>
        </p:nvSpPr>
        <p:spPr>
          <a:xfrm>
            <a:off x="1883313" y="1362422"/>
            <a:ext cx="3618402" cy="2873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明确测试目标</a:t>
            </a:r>
            <a:endParaRPr lang="en-US" altLang="zh-CN" dirty="0">
              <a:solidFill>
                <a:srgbClr val="3366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分析与确定测试范围</a:t>
            </a:r>
            <a:endParaRPr lang="en-US" altLang="zh-CN" dirty="0">
              <a:solidFill>
                <a:srgbClr val="3366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识别测试项及其优先级</a:t>
            </a:r>
            <a:endParaRPr lang="en-US" altLang="zh-CN" dirty="0">
              <a:solidFill>
                <a:srgbClr val="3366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识别测试风险，采取相应对策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测试工作量估算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测试资源、进度等安排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宋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rPr>
              <a:t>测试阶段出入准则</a:t>
            </a: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7DD50902-77A8-7915-6B4B-B45C29B6ACB1}"/>
              </a:ext>
            </a:extLst>
          </p:cNvPr>
          <p:cNvSpPr/>
          <p:nvPr/>
        </p:nvSpPr>
        <p:spPr bwMode="auto">
          <a:xfrm>
            <a:off x="4637619" y="1470434"/>
            <a:ext cx="378042" cy="1080120"/>
          </a:xfrm>
          <a:prstGeom prst="rightBrace">
            <a:avLst>
              <a:gd name="adj1" fmla="val 30054"/>
              <a:gd name="adj2" fmla="val 50000"/>
            </a:avLst>
          </a:prstGeom>
          <a:noFill/>
          <a:ln w="19050" cap="flat" cmpd="sng" algn="ctr">
            <a:solidFill>
              <a:schemeClr val="accent1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 i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BEC209-54F5-6B99-6F96-D54E8D7D9B55}"/>
              </a:ext>
            </a:extLst>
          </p:cNvPr>
          <p:cNvSpPr/>
          <p:nvPr/>
        </p:nvSpPr>
        <p:spPr>
          <a:xfrm>
            <a:off x="5123673" y="1794470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测试需求分析 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ED60-5470-3E09-D45F-7619BD37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测试策略影响因素</a:t>
            </a:r>
            <a:endParaRPr kumimoji="1"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8CFD49-B6F1-87D9-EF35-A7DA327AC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977" y="1172905"/>
            <a:ext cx="4536504" cy="2797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b="1" dirty="0">
                <a:latin typeface="楷体"/>
                <a:ea typeface="楷体"/>
                <a:cs typeface="楷体"/>
              </a:rPr>
              <a:t>测试方式</a:t>
            </a:r>
            <a:r>
              <a:rPr lang="en-US" altLang="zh-CN" sz="1500" dirty="0">
                <a:latin typeface="楷体"/>
                <a:ea typeface="楷体"/>
                <a:cs typeface="楷体"/>
              </a:rPr>
              <a:t>(</a:t>
            </a:r>
            <a:r>
              <a:rPr lang="zh-CN" altLang="en-US" sz="1500" dirty="0">
                <a:latin typeface="楷体"/>
                <a:ea typeface="楷体"/>
                <a:cs typeface="楷体"/>
              </a:rPr>
              <a:t>静态</a:t>
            </a:r>
            <a:r>
              <a:rPr lang="en-US" altLang="zh-CN" sz="1500" dirty="0">
                <a:latin typeface="楷体"/>
                <a:ea typeface="楷体"/>
                <a:cs typeface="楷体"/>
              </a:rPr>
              <a:t>/</a:t>
            </a:r>
            <a:r>
              <a:rPr lang="zh-CN" altLang="en-US" sz="1500" dirty="0">
                <a:latin typeface="楷体"/>
                <a:ea typeface="楷体"/>
                <a:cs typeface="楷体"/>
              </a:rPr>
              <a:t>动态，探索式方式）</a:t>
            </a:r>
            <a:endParaRPr lang="en-US" altLang="zh-CN" sz="1500" dirty="0">
              <a:latin typeface="楷体"/>
              <a:ea typeface="楷体"/>
              <a:cs typeface="楷体"/>
            </a:endParaRPr>
          </a:p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b="1" dirty="0">
                <a:latin typeface="楷体"/>
                <a:ea typeface="楷体"/>
                <a:cs typeface="楷体"/>
              </a:rPr>
              <a:t>测试方法</a:t>
            </a:r>
            <a:r>
              <a:rPr lang="zh-CN" altLang="en-US" sz="1500" dirty="0">
                <a:latin typeface="楷体"/>
                <a:ea typeface="楷体"/>
                <a:cs typeface="楷体"/>
              </a:rPr>
              <a:t>（黑盒</a:t>
            </a:r>
            <a:r>
              <a:rPr lang="en-US" altLang="zh-CN" sz="1500" dirty="0">
                <a:latin typeface="楷体"/>
                <a:ea typeface="楷体"/>
                <a:cs typeface="楷体"/>
              </a:rPr>
              <a:t>/</a:t>
            </a:r>
            <a:r>
              <a:rPr lang="zh-CN" altLang="en-US" sz="1500" dirty="0">
                <a:latin typeface="楷体"/>
                <a:ea typeface="楷体"/>
                <a:cs typeface="楷体"/>
              </a:rPr>
              <a:t>白盒）</a:t>
            </a:r>
            <a:endParaRPr lang="en-US" altLang="zh-CN" sz="1500" dirty="0">
              <a:latin typeface="楷体"/>
              <a:ea typeface="楷体"/>
              <a:cs typeface="楷体"/>
            </a:endParaRPr>
          </a:p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b="1" dirty="0">
                <a:latin typeface="楷体"/>
                <a:ea typeface="楷体"/>
                <a:cs typeface="楷体"/>
              </a:rPr>
              <a:t>测试层次</a:t>
            </a:r>
            <a:r>
              <a:rPr lang="zh-CN" altLang="en-US" sz="1500" dirty="0">
                <a:latin typeface="楷体"/>
                <a:ea typeface="楷体"/>
                <a:cs typeface="楷体"/>
              </a:rPr>
              <a:t>（单元、集成、系统）</a:t>
            </a:r>
            <a:endParaRPr lang="en-US" altLang="zh-CN" sz="1500" dirty="0">
              <a:latin typeface="楷体"/>
              <a:ea typeface="楷体"/>
              <a:cs typeface="楷体"/>
            </a:endParaRPr>
          </a:p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测试</a:t>
            </a:r>
            <a:r>
              <a:rPr lang="zh-CN" altLang="en-US" b="1" dirty="0">
                <a:latin typeface="楷体"/>
                <a:ea typeface="楷体"/>
                <a:cs typeface="楷体"/>
              </a:rPr>
              <a:t>人员</a:t>
            </a:r>
            <a:r>
              <a:rPr lang="zh-CN" altLang="en-US" sz="1500" dirty="0">
                <a:latin typeface="楷体"/>
                <a:ea typeface="楷体"/>
                <a:cs typeface="楷体"/>
              </a:rPr>
              <a:t>（责任、能力、独立性）</a:t>
            </a:r>
            <a:endParaRPr lang="en-US" altLang="zh-CN" sz="1500" dirty="0">
              <a:latin typeface="楷体"/>
              <a:ea typeface="楷体"/>
              <a:cs typeface="楷体"/>
            </a:endParaRPr>
          </a:p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b="1" dirty="0">
                <a:latin typeface="楷体"/>
                <a:ea typeface="楷体"/>
                <a:cs typeface="楷体"/>
              </a:rPr>
              <a:t>测试用例选择</a:t>
            </a:r>
            <a:r>
              <a:rPr lang="en-US" altLang="zh-CN" b="1" dirty="0">
                <a:latin typeface="楷体"/>
                <a:ea typeface="楷体"/>
                <a:cs typeface="楷体"/>
              </a:rPr>
              <a:t>/</a:t>
            </a:r>
            <a:r>
              <a:rPr lang="zh-CN" altLang="en-US" b="1" dirty="0">
                <a:latin typeface="楷体"/>
                <a:ea typeface="楷体"/>
                <a:cs typeface="楷体"/>
              </a:rPr>
              <a:t>优化</a:t>
            </a:r>
            <a:r>
              <a:rPr lang="zh-CN" altLang="en-US" sz="1500" dirty="0">
                <a:latin typeface="楷体"/>
                <a:ea typeface="楷体"/>
                <a:cs typeface="楷体"/>
              </a:rPr>
              <a:t>（如用例是否有优先级）</a:t>
            </a:r>
            <a:endParaRPr lang="en-US" altLang="zh-CN" sz="1500" dirty="0">
              <a:latin typeface="楷体"/>
              <a:ea typeface="楷体"/>
              <a:cs typeface="楷体"/>
            </a:endParaRPr>
          </a:p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测试</a:t>
            </a:r>
            <a:r>
              <a:rPr lang="zh-CN" altLang="en-US" b="1" dirty="0">
                <a:latin typeface="楷体"/>
                <a:ea typeface="楷体"/>
                <a:cs typeface="楷体"/>
              </a:rPr>
              <a:t>环境</a:t>
            </a:r>
            <a:r>
              <a:rPr lang="zh-CN" altLang="en-US" sz="1500" dirty="0">
                <a:latin typeface="楷体"/>
                <a:ea typeface="楷体"/>
                <a:cs typeface="楷体"/>
              </a:rPr>
              <a:t>（设置是否简单、自动部署）</a:t>
            </a:r>
            <a:endParaRPr lang="en-US" altLang="zh-CN" sz="1500" dirty="0">
              <a:latin typeface="楷体"/>
              <a:ea typeface="楷体"/>
              <a:cs typeface="楷体"/>
            </a:endParaRPr>
          </a:p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楷体"/>
                <a:ea typeface="楷体"/>
                <a:cs typeface="楷体"/>
              </a:rPr>
              <a:t>测试</a:t>
            </a:r>
            <a:r>
              <a:rPr lang="zh-CN" altLang="en-US" b="1" dirty="0">
                <a:latin typeface="楷体"/>
                <a:ea typeface="楷体"/>
                <a:cs typeface="楷体"/>
              </a:rPr>
              <a:t>工具</a:t>
            </a:r>
            <a:r>
              <a:rPr lang="en-US" altLang="en-US" sz="1500" dirty="0">
                <a:latin typeface="楷体"/>
                <a:ea typeface="楷体"/>
                <a:cs typeface="楷体"/>
              </a:rPr>
              <a:t>（能不能用测试工具、使用简单与否）</a:t>
            </a:r>
            <a:endParaRPr lang="en-US" altLang="zh-CN" sz="1500" dirty="0">
              <a:latin typeface="楷体"/>
              <a:ea typeface="楷体"/>
              <a:cs typeface="楷体"/>
            </a:endParaRPr>
          </a:p>
          <a:p>
            <a:pPr marL="271463" indent="-2714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b="1" dirty="0">
                <a:latin typeface="楷体"/>
                <a:ea typeface="楷体"/>
                <a:cs typeface="楷体"/>
              </a:rPr>
              <a:t>质量标准</a:t>
            </a:r>
            <a:r>
              <a:rPr lang="zh-CN" altLang="en-US" sz="1500" dirty="0">
                <a:latin typeface="楷体"/>
                <a:ea typeface="楷体"/>
                <a:cs typeface="楷体"/>
              </a:rPr>
              <a:t>（采用国内标准或美国</a:t>
            </a:r>
            <a:r>
              <a:rPr lang="en-US" altLang="zh-CN" sz="1500" dirty="0">
                <a:latin typeface="楷体"/>
                <a:ea typeface="楷体"/>
                <a:cs typeface="楷体"/>
              </a:rPr>
              <a:t>DO-178C</a:t>
            </a:r>
            <a:r>
              <a:rPr lang="zh-CN" altLang="en-US" sz="1500" dirty="0">
                <a:latin typeface="楷体"/>
                <a:ea typeface="楷体"/>
                <a:cs typeface="楷体"/>
              </a:rPr>
              <a:t>）</a:t>
            </a:r>
            <a:endParaRPr lang="en-US" altLang="zh-CN" sz="1500" dirty="0"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37410334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588147" y="1978058"/>
            <a:ext cx="74724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10.5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测试计划的 内容与编制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03A4CB-7B58-2BE8-759D-2990B6A589B8}"/>
              </a:ext>
            </a:extLst>
          </p:cNvPr>
          <p:cNvSpPr/>
          <p:nvPr/>
        </p:nvSpPr>
        <p:spPr>
          <a:xfrm>
            <a:off x="3189648" y="3085238"/>
            <a:ext cx="3996444" cy="1227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10.5.1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测试计划的内容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10.5.2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测试项目的计划过程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10.5.3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制定有效的测试计划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2163307"/>
      </p:ext>
    </p:extLst>
  </p:cSld>
  <p:clrMapOvr>
    <a:masterClrMapping/>
  </p:clrMapOvr>
  <p:transition spd="slow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FF54-03B7-F3A6-5E1B-49E39F27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测试计划内容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151161-8DD5-F17C-BA95-4E093A7E9B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038" y="808210"/>
            <a:ext cx="8161119" cy="99430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软件测试计划是指导测试过程的纲领性文件，描述测试目标和测试范围、测试项及其优先级、测试方法、测试风险与策略、资源、任务安排和进度等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2856E44D-B1EA-8DA0-4B8F-2AFDC073E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63" y="1634841"/>
            <a:ext cx="3332645" cy="2472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测试计划标识符（文档编号）</a:t>
            </a:r>
          </a:p>
          <a:p>
            <a:pPr marL="342900" indent="-3429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项目总体情况简介</a:t>
            </a:r>
          </a:p>
          <a:p>
            <a:pPr marL="342900" indent="-3429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测试项（</a:t>
            </a:r>
            <a:r>
              <a:rPr lang="en-US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test item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，含需要测试的功能）</a:t>
            </a:r>
          </a:p>
          <a:p>
            <a:pPr marL="342900" indent="-3429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方法、策略</a:t>
            </a:r>
          </a:p>
          <a:p>
            <a:pPr marL="342900" indent="-3429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测试项通过</a:t>
            </a:r>
            <a:r>
              <a:rPr lang="en-US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失败的标准</a:t>
            </a:r>
          </a:p>
          <a:p>
            <a:pPr marL="342900" indent="-3429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测试中断和恢复的规定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0AE8A89-9B03-358B-CAF8-96D1E5B76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133" y="1634841"/>
            <a:ext cx="3448594" cy="238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571500" algn="l"/>
              </a:tabLst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测试完成需提交的材料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571500" algn="l"/>
              </a:tabLst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测试任务、进度表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571500" algn="l"/>
              </a:tabLst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测试环境要求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571500" algn="l"/>
              </a:tabLst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测试人员职责、安排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培训需求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571500" algn="l"/>
              </a:tabLst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人员安排与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571500" algn="l"/>
              </a:tabLst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潜在的问题和风险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571500" algn="l"/>
              </a:tabLst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其它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C9FDEF-B888-A5AE-9C13-0AAA6F48FD39}"/>
              </a:ext>
            </a:extLst>
          </p:cNvPr>
          <p:cNvSpPr txBox="1"/>
          <p:nvPr/>
        </p:nvSpPr>
        <p:spPr>
          <a:xfrm>
            <a:off x="2140913" y="4473626"/>
            <a:ext cx="4504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详细见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软件测试方法和技术（第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版）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附录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kumimoji="1" lang="zh-CN" altLang="en-US" sz="1600" dirty="0">
              <a:solidFill>
                <a:schemeClr val="accent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8032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9B5CD-986F-0929-7FC5-5393992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退出标准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8A993DA-FE97-6EF5-4A24-02C1DC9DC981}"/>
              </a:ext>
            </a:extLst>
          </p:cNvPr>
          <p:cNvSpPr txBox="1">
            <a:spLocks/>
          </p:cNvSpPr>
          <p:nvPr/>
        </p:nvSpPr>
        <p:spPr>
          <a:xfrm>
            <a:off x="566057" y="1583979"/>
            <a:ext cx="8011885" cy="216070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zh-CN" sz="1800" b="1">
                <a:solidFill>
                  <a:schemeClr val="tx1">
                    <a:lumMod val="85000"/>
                    <a:lumOff val="15000"/>
                  </a:schemeClr>
                </a:solidFill>
                <a:latin typeface="楷体"/>
                <a:ea typeface="楷体"/>
                <a:cs typeface="楷体"/>
              </a:rPr>
              <a:t>进入准则</a:t>
            </a: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楷体"/>
                <a:ea typeface="楷体"/>
                <a:cs typeface="楷体"/>
              </a:rPr>
              <a:t>：</a:t>
            </a:r>
            <a:r>
              <a:rPr lang="zh-CN" altLang="zh-CN" sz="1800">
                <a:solidFill>
                  <a:schemeClr val="tx1">
                    <a:lumMod val="85000"/>
                    <a:lumOff val="15000"/>
                  </a:schemeClr>
                </a:solidFill>
                <a:latin typeface="楷体"/>
                <a:ea typeface="楷体"/>
                <a:cs typeface="楷体"/>
              </a:rPr>
              <a:t>对软件测试切入点的确立</a:t>
            </a: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楷体"/>
                <a:ea typeface="楷体"/>
                <a:cs typeface="楷体"/>
              </a:rPr>
              <a:t>，即满足什么条件，才启动测试</a:t>
            </a:r>
          </a:p>
          <a:p>
            <a:pPr>
              <a:lnSpc>
                <a:spcPct val="120000"/>
              </a:lnSpc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楷体"/>
                <a:ea typeface="楷体"/>
                <a:cs typeface="楷体"/>
              </a:rPr>
              <a:t>退出标准：</a:t>
            </a:r>
            <a:r>
              <a:rPr lang="zh-CN" altLang="zh-CN" sz="1800">
                <a:solidFill>
                  <a:schemeClr val="tx1">
                    <a:lumMod val="85000"/>
                    <a:lumOff val="15000"/>
                  </a:schemeClr>
                </a:solidFill>
                <a:latin typeface="楷体"/>
                <a:ea typeface="楷体"/>
                <a:cs typeface="楷体"/>
              </a:rPr>
              <a:t>满足</a:t>
            </a: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楷体"/>
                <a:ea typeface="楷体"/>
                <a:cs typeface="楷体"/>
              </a:rPr>
              <a:t>某个阶段结束</a:t>
            </a: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  <a:latin typeface="楷体"/>
                <a:ea typeface="楷体"/>
                <a:cs typeface="楷体"/>
              </a:rPr>
              <a:t>/</a:t>
            </a: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楷体"/>
                <a:ea typeface="楷体"/>
                <a:cs typeface="楷体"/>
              </a:rPr>
              <a:t>里程碑达到</a:t>
            </a:r>
            <a:r>
              <a:rPr lang="zh-CN" altLang="zh-CN" sz="1800">
                <a:solidFill>
                  <a:schemeClr val="tx1">
                    <a:lumMod val="85000"/>
                    <a:lumOff val="15000"/>
                  </a:schemeClr>
                </a:solidFill>
                <a:latin typeface="楷体"/>
                <a:ea typeface="楷体"/>
                <a:cs typeface="楷体"/>
              </a:rPr>
              <a:t>的</a:t>
            </a: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楷体"/>
                <a:ea typeface="楷体"/>
                <a:cs typeface="楷体"/>
              </a:rPr>
              <a:t>事先定义的要求</a:t>
            </a:r>
          </a:p>
          <a:p>
            <a:pPr>
              <a:lnSpc>
                <a:spcPts val="2400"/>
              </a:lnSpc>
              <a:buFont typeface="Arial" panose="020B0604020202020204" pitchFamily="34" charset="0"/>
              <a:buNone/>
            </a:pPr>
            <a:endParaRPr lang="en-US" altLang="zh-CN" sz="1800"/>
          </a:p>
          <a:p>
            <a:pPr indent="16669" algn="ctr">
              <a:lnSpc>
                <a:spcPts val="24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B050"/>
                </a:solidFill>
              </a:rPr>
              <a:t>软件测试</a:t>
            </a:r>
            <a:r>
              <a:rPr lang="zh-CN" altLang="en-US">
                <a:solidFill>
                  <a:srgbClr val="3366FF"/>
                </a:solidFill>
              </a:rPr>
              <a:t>每个阶段</a:t>
            </a:r>
            <a:r>
              <a:rPr lang="zh-CN" altLang="en-US">
                <a:solidFill>
                  <a:srgbClr val="00B050"/>
                </a:solidFill>
              </a:rPr>
              <a:t>需要控制进入</a:t>
            </a:r>
            <a:r>
              <a:rPr lang="en-US" altLang="zh-CN">
                <a:solidFill>
                  <a:srgbClr val="00B050"/>
                </a:solidFill>
              </a:rPr>
              <a:t>/</a:t>
            </a:r>
            <a:r>
              <a:rPr lang="zh-CN" altLang="en-US">
                <a:solidFill>
                  <a:srgbClr val="00B050"/>
                </a:solidFill>
              </a:rPr>
              <a:t>退出标准</a:t>
            </a:r>
            <a:endParaRPr lang="en-US" altLang="zh-CN">
              <a:solidFill>
                <a:srgbClr val="00B050"/>
              </a:solidFill>
            </a:endParaRPr>
          </a:p>
          <a:p>
            <a:pPr indent="16669" algn="ctr">
              <a:lnSpc>
                <a:spcPts val="24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B050"/>
                </a:solidFill>
              </a:rPr>
              <a:t>以保障测试的质量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935337"/>
      </p:ext>
    </p:extLst>
  </p:cSld>
  <p:clrMapOvr>
    <a:masterClrMapping/>
  </p:clrMapOvr>
  <p:transition spd="slow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E2C0C-4421-E833-7847-C1162D56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示例：系统测试结束标准</a:t>
            </a:r>
            <a:endParaRPr kumimoji="1" lang="zh-CN" altLang="en-US" dirty="0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14F1DFFB-C699-CD99-B7DD-8F22F04ADD5E}"/>
              </a:ext>
            </a:extLst>
          </p:cNvPr>
          <p:cNvSpPr txBox="1">
            <a:spLocks/>
          </p:cNvSpPr>
          <p:nvPr/>
        </p:nvSpPr>
        <p:spPr>
          <a:xfrm>
            <a:off x="990315" y="1113588"/>
            <a:ext cx="6795147" cy="2916324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1800" dirty="0">
                <a:latin typeface="楷体"/>
                <a:ea typeface="楷体"/>
                <a:cs typeface="楷体"/>
              </a:rPr>
              <a:t>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对于非严格系统可以采用“基于测试用例”的准则：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功能性测试用例通过率达到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100%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；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非功能性测试用例通过率达到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95%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。</a:t>
            </a: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1800" dirty="0">
                <a:latin typeface="楷体"/>
                <a:ea typeface="楷体"/>
                <a:cs typeface="楷体"/>
              </a:rPr>
              <a:t> </a:t>
            </a:r>
            <a:r>
              <a:rPr lang="zh-CN" altLang="en-US" sz="1800" b="1" dirty="0">
                <a:latin typeface="楷体"/>
                <a:ea typeface="楷体"/>
                <a:cs typeface="楷体"/>
              </a:rPr>
              <a:t>对于严格系统，如补充“基于缺陷密度”等准则：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楷体"/>
                <a:ea typeface="楷体"/>
                <a:cs typeface="楷体"/>
              </a:rPr>
              <a:t>连续几个小时或几天“测试发现的缺陷密度”低于某阈值</a:t>
            </a:r>
            <a:endParaRPr lang="en-US" altLang="zh-CN" dirty="0">
              <a:latin typeface="楷体"/>
              <a:ea typeface="楷体"/>
              <a:cs typeface="楷体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楷体"/>
                <a:ea typeface="楷体"/>
                <a:cs typeface="楷体"/>
              </a:rPr>
              <a:t>代码的缺陷密度要高于某阈值（如上一个版本的平均值）</a:t>
            </a:r>
            <a:endParaRPr lang="zh-CN" altLang="en-US" sz="1800" dirty="0">
              <a:latin typeface="楷体"/>
              <a:ea typeface="楷体"/>
              <a:cs typeface="楷体"/>
            </a:endParaRPr>
          </a:p>
          <a:p>
            <a:pPr>
              <a:lnSpc>
                <a:spcPts val="2400"/>
              </a:lnSpc>
            </a:pPr>
            <a:endParaRPr lang="zh-CN" altLang="en-US" sz="1800" dirty="0"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6958298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4-07-05 下午8.42.25.png">
            <a:extLst>
              <a:ext uri="{FF2B5EF4-FFF2-40B4-BE49-F238E27FC236}">
                <a16:creationId xmlns:a16="http://schemas.microsoft.com/office/drawing/2014/main" id="{4CE2FBE2-F1A2-A4CE-1527-9C836E934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63" y="1051317"/>
            <a:ext cx="5131218" cy="32337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4155F7-BC80-F83A-5ACB-13AAF543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66" y="162190"/>
            <a:ext cx="2774040" cy="27740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972726-162F-4C3F-9365-8C191506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软件测试计划更是一个过程</a:t>
            </a:r>
            <a:endParaRPr kumimoji="1"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8F7E2A5-CD68-A656-6B80-A7B805E68E11}"/>
              </a:ext>
            </a:extLst>
          </p:cNvPr>
          <p:cNvGrpSpPr/>
          <p:nvPr/>
        </p:nvGrpSpPr>
        <p:grpSpPr>
          <a:xfrm>
            <a:off x="3774269" y="2682370"/>
            <a:ext cx="4911922" cy="2298940"/>
            <a:chOff x="3298555" y="1980287"/>
            <a:chExt cx="4911922" cy="229894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33A4BB7-D3CF-D33D-0AD2-76307B63BD3D}"/>
                </a:ext>
              </a:extLst>
            </p:cNvPr>
            <p:cNvSpPr/>
            <p:nvPr/>
          </p:nvSpPr>
          <p:spPr>
            <a:xfrm>
              <a:off x="3298555" y="1980287"/>
              <a:ext cx="4911922" cy="400110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</p:spPr>
          <p:txBody>
            <a:bodyPr wrap="none">
              <a:spAutoFit/>
            </a:bodyPr>
            <a:lstStyle/>
            <a:p>
              <a:r>
                <a:rPr lang="zh-CN" altLang="zh-CN" sz="2000" dirty="0">
                  <a:solidFill>
                    <a:srgbClr val="8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计划不</a:t>
              </a:r>
              <a:r>
                <a:rPr lang="zh-CN" altLang="en-US" sz="2000" dirty="0">
                  <a:solidFill>
                    <a:srgbClr val="8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只是</a:t>
              </a:r>
              <a:r>
                <a:rPr lang="zh-CN" altLang="zh-CN" sz="2000" dirty="0">
                  <a:solidFill>
                    <a:srgbClr val="8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文档</a:t>
              </a:r>
              <a:r>
                <a:rPr lang="zh-CN" altLang="en-US" sz="2000" dirty="0">
                  <a:solidFill>
                    <a:srgbClr val="8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，而</a:t>
              </a:r>
              <a:r>
                <a:rPr lang="zh-CN" altLang="zh-CN" sz="2000" dirty="0">
                  <a:solidFill>
                    <a:srgbClr val="8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是一个过程</a:t>
              </a:r>
              <a:r>
                <a:rPr kumimoji="1" lang="en-US" altLang="zh-CN" sz="2000" b="1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Planning</a:t>
              </a:r>
              <a:endParaRPr lang="en-US" altLang="zh-CN" sz="2000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C48A61A-69AF-B3C6-0B34-8A3693D7C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0686" y="2404172"/>
              <a:ext cx="4630239" cy="1875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913349"/>
      </p:ext>
    </p:extLst>
  </p:cSld>
  <p:clrMapOvr>
    <a:masterClrMapping/>
  </p:clrMapOvr>
  <p:transition spd="slow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</a:p>
        </p:txBody>
      </p:sp>
      <p:sp>
        <p:nvSpPr>
          <p:cNvPr id="167" name="概念，学习要点的概念介绍，以及在工作中什么场景会用到"/>
          <p:cNvSpPr txBox="1"/>
          <p:nvPr/>
        </p:nvSpPr>
        <p:spPr>
          <a:xfrm>
            <a:off x="984885" y="1096410"/>
            <a:ext cx="7403741" cy="29506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dirty="0">
                <a:ea typeface="楷体"/>
              </a:rPr>
              <a:t>从产品需求到测试</a:t>
            </a:r>
            <a:r>
              <a:rPr lang="en-US" altLang="en-US" sz="2000" dirty="0" err="1">
                <a:ea typeface="楷体"/>
              </a:rPr>
              <a:t>需求</a:t>
            </a:r>
            <a:r>
              <a:rPr lang="zh-CN" altLang="en-US" sz="2000" dirty="0">
                <a:ea typeface="楷体"/>
              </a:rPr>
              <a:t>，逐层分析：业务、功能、用例、场景</a:t>
            </a:r>
            <a:endParaRPr lang="en-US" altLang="zh-CN" sz="20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dirty="0">
                <a:ea typeface="楷体"/>
              </a:rPr>
              <a:t>清楚测试上下文（目标、条件、环境等）</a:t>
            </a:r>
            <a:endParaRPr lang="en-US" altLang="zh-CN" sz="20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dirty="0">
                <a:ea typeface="楷体"/>
              </a:rPr>
              <a:t>测试覆盖率是起点也是终点</a:t>
            </a:r>
            <a:endParaRPr lang="en-US" altLang="zh-CN" sz="20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dirty="0">
                <a:ea typeface="楷体"/>
              </a:rPr>
              <a:t>风险识别、分析与防范</a:t>
            </a:r>
            <a:endParaRPr lang="zh-CN" altLang="zh-CN" sz="20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dirty="0">
                <a:ea typeface="楷体"/>
              </a:rPr>
              <a:t>有效制定</a:t>
            </a:r>
            <a:r>
              <a:rPr lang="zh-CN" altLang="zh-CN" sz="2000" dirty="0">
                <a:ea typeface="楷体"/>
              </a:rPr>
              <a:t>测试计划</a:t>
            </a:r>
            <a:endParaRPr lang="en-US" altLang="zh-CN" sz="20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dirty="0">
                <a:ea typeface="楷体"/>
              </a:rPr>
              <a:t>计划</a:t>
            </a:r>
            <a:r>
              <a:rPr lang="zh-CN" altLang="zh-CN" sz="2000" dirty="0">
                <a:ea typeface="楷体"/>
              </a:rPr>
              <a:t>评审</a:t>
            </a:r>
            <a:r>
              <a:rPr lang="zh-CN" altLang="en-US" sz="2000" dirty="0">
                <a:ea typeface="楷体"/>
              </a:rPr>
              <a:t>也不可忽视</a:t>
            </a:r>
            <a:endParaRPr lang="en-US" altLang="zh-CN" sz="2000" dirty="0">
              <a:ea typeface="楷体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3312667" cy="523875"/>
          </a:xfrm>
        </p:spPr>
        <p:txBody>
          <a:bodyPr/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：制定测试计划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E758D6-5422-6522-2C47-8D9B9455CA50}"/>
              </a:ext>
            </a:extLst>
          </p:cNvPr>
          <p:cNvSpPr txBox="1"/>
          <p:nvPr/>
        </p:nvSpPr>
        <p:spPr>
          <a:xfrm>
            <a:off x="826089" y="1048678"/>
            <a:ext cx="7491821" cy="3263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ct val="20000"/>
              </a:spcBef>
              <a:spcAft>
                <a:spcPts val="240"/>
              </a:spcAft>
              <a:buClr>
                <a:srgbClr val="0070C0"/>
              </a:buClr>
              <a:buSzPct val="80000"/>
              <a:buFont typeface="+mj-ea"/>
              <a:buAutoNum type="circleNumDbPlain"/>
              <a:defRPr/>
            </a:pPr>
            <a:r>
              <a:rPr lang="zh-CN" altLang="zh-CN" sz="1600" dirty="0">
                <a:ea typeface="楷体"/>
              </a:rPr>
              <a:t>小组讨论，分析</a:t>
            </a:r>
            <a:r>
              <a:rPr lang="en-US" altLang="zh-CN" sz="1600" dirty="0">
                <a:ea typeface="楷体"/>
              </a:rPr>
              <a:t>SUT</a:t>
            </a:r>
            <a:r>
              <a:rPr lang="zh-CN" altLang="zh-CN" sz="1600" dirty="0">
                <a:ea typeface="楷体"/>
              </a:rPr>
              <a:t>，重新明确测试目标，</a:t>
            </a:r>
            <a:r>
              <a:rPr lang="zh-CN" altLang="en-US" sz="1600" dirty="0">
                <a:ea typeface="楷体"/>
              </a:rPr>
              <a:t>包括</a:t>
            </a:r>
            <a:r>
              <a:rPr lang="zh-CN" altLang="zh-CN" sz="1600" dirty="0">
                <a:ea typeface="楷体"/>
              </a:rPr>
              <a:t>功能</a:t>
            </a:r>
            <a:r>
              <a:rPr lang="en-US" altLang="zh-CN" sz="1600" dirty="0">
                <a:ea typeface="楷体"/>
              </a:rPr>
              <a:t>+</a:t>
            </a:r>
            <a:r>
              <a:rPr lang="zh-CN" altLang="zh-CN" sz="1600" dirty="0">
                <a:ea typeface="楷体"/>
              </a:rPr>
              <a:t>非功能性要求；</a:t>
            </a:r>
          </a:p>
          <a:p>
            <a:pPr marL="457200" indent="-457200">
              <a:lnSpc>
                <a:spcPct val="140000"/>
              </a:lnSpc>
              <a:spcBef>
                <a:spcPct val="20000"/>
              </a:spcBef>
              <a:spcAft>
                <a:spcPts val="240"/>
              </a:spcAft>
              <a:buClr>
                <a:srgbClr val="0070C0"/>
              </a:buClr>
              <a:buSzPct val="80000"/>
              <a:buFont typeface="+mj-ea"/>
              <a:buAutoNum type="circleNumDbPlain"/>
              <a:defRPr/>
            </a:pPr>
            <a:r>
              <a:rPr lang="zh-CN" altLang="zh-CN" sz="1600" dirty="0">
                <a:ea typeface="楷体"/>
              </a:rPr>
              <a:t>分析哪些要测试、哪些可以不错，即确定测试的范围；</a:t>
            </a:r>
          </a:p>
          <a:p>
            <a:pPr marL="457200" indent="-457200">
              <a:lnSpc>
                <a:spcPct val="140000"/>
              </a:lnSpc>
              <a:spcBef>
                <a:spcPct val="20000"/>
              </a:spcBef>
              <a:spcAft>
                <a:spcPts val="240"/>
              </a:spcAft>
              <a:buClr>
                <a:srgbClr val="0070C0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600" dirty="0">
                <a:ea typeface="楷体"/>
              </a:rPr>
              <a:t>对</a:t>
            </a:r>
            <a:r>
              <a:rPr lang="zh-CN" altLang="zh-CN" sz="1600" dirty="0">
                <a:ea typeface="楷体"/>
              </a:rPr>
              <a:t>测试范围进行分解，列出测试项（包括功能测试项和专项测试项）。</a:t>
            </a:r>
          </a:p>
          <a:p>
            <a:pPr marL="457200" indent="-457200">
              <a:lnSpc>
                <a:spcPct val="140000"/>
              </a:lnSpc>
              <a:spcBef>
                <a:spcPct val="20000"/>
              </a:spcBef>
              <a:spcAft>
                <a:spcPts val="240"/>
              </a:spcAft>
              <a:buClr>
                <a:srgbClr val="0070C0"/>
              </a:buClr>
              <a:buSzPct val="80000"/>
              <a:buFont typeface="+mj-ea"/>
              <a:buAutoNum type="circleNumDbPlain"/>
              <a:defRPr/>
            </a:pPr>
            <a:r>
              <a:rPr lang="zh-CN" altLang="zh-CN" sz="1600" dirty="0">
                <a:ea typeface="楷体"/>
              </a:rPr>
              <a:t>用</a:t>
            </a:r>
            <a:r>
              <a:rPr lang="en-US" altLang="zh-CN" sz="1600" dirty="0">
                <a:ea typeface="楷体"/>
              </a:rPr>
              <a:t>WBS</a:t>
            </a:r>
            <a:r>
              <a:rPr lang="zh-CN" altLang="zh-CN" sz="1600" dirty="0">
                <a:ea typeface="楷体"/>
              </a:rPr>
              <a:t>或敏捷中扑克牌估算法等来估算每一个测试项的工作量，并进行汇总。</a:t>
            </a:r>
          </a:p>
          <a:p>
            <a:pPr marL="457200" indent="-457200">
              <a:lnSpc>
                <a:spcPct val="140000"/>
              </a:lnSpc>
              <a:spcBef>
                <a:spcPct val="20000"/>
              </a:spcBef>
              <a:spcAft>
                <a:spcPts val="240"/>
              </a:spcAft>
              <a:buClr>
                <a:srgbClr val="0070C0"/>
              </a:buClr>
              <a:buSzPct val="80000"/>
              <a:buFont typeface="+mj-ea"/>
              <a:buAutoNum type="circleNumDbPlain"/>
              <a:defRPr/>
            </a:pPr>
            <a:r>
              <a:rPr lang="zh-CN" altLang="zh-CN" sz="1600" dirty="0">
                <a:ea typeface="楷体"/>
              </a:rPr>
              <a:t>针对这些测试内容，识别出其中的测试风险，并分析和列出主要的测试风险。</a:t>
            </a:r>
          </a:p>
          <a:p>
            <a:pPr marL="457200" indent="-457200">
              <a:lnSpc>
                <a:spcPct val="140000"/>
              </a:lnSpc>
              <a:spcBef>
                <a:spcPct val="20000"/>
              </a:spcBef>
              <a:spcAft>
                <a:spcPts val="240"/>
              </a:spcAft>
              <a:buClr>
                <a:srgbClr val="0070C0"/>
              </a:buClr>
              <a:buSzPct val="80000"/>
              <a:buFont typeface="+mj-ea"/>
              <a:buAutoNum type="circleNumDbPlain"/>
              <a:defRPr/>
            </a:pPr>
            <a:r>
              <a:rPr lang="zh-CN" altLang="zh-CN" sz="1600" dirty="0">
                <a:ea typeface="楷体"/>
              </a:rPr>
              <a:t>一起讨论，看看能否针对这些测试风险，找到相应的测试对策（策略）。</a:t>
            </a:r>
          </a:p>
          <a:p>
            <a:pPr marL="457200" indent="-457200">
              <a:lnSpc>
                <a:spcPct val="140000"/>
              </a:lnSpc>
              <a:spcBef>
                <a:spcPct val="20000"/>
              </a:spcBef>
              <a:spcAft>
                <a:spcPts val="240"/>
              </a:spcAft>
              <a:buClr>
                <a:srgbClr val="0070C0"/>
              </a:buClr>
              <a:buSzPct val="80000"/>
              <a:buFont typeface="+mj-ea"/>
              <a:buAutoNum type="circleNumDbPlain"/>
              <a:defRPr/>
            </a:pPr>
            <a:r>
              <a:rPr lang="zh-CN" altLang="zh-CN" sz="1600" dirty="0">
                <a:ea typeface="楷体"/>
              </a:rPr>
              <a:t>依据</a:t>
            </a:r>
            <a:r>
              <a:rPr lang="en-US" altLang="zh-CN" sz="1600" dirty="0">
                <a:ea typeface="楷体"/>
              </a:rPr>
              <a:t>10.5.1</a:t>
            </a:r>
            <a:r>
              <a:rPr lang="zh-CN" altLang="zh-CN" sz="1600" dirty="0">
                <a:ea typeface="楷体"/>
              </a:rPr>
              <a:t>所需的主要内容，将前面的内容汇总起来，形成一个简要的测试计划。</a:t>
            </a:r>
          </a:p>
        </p:txBody>
      </p:sp>
    </p:spTree>
  </p:cSld>
  <p:clrMapOvr>
    <a:masterClrMapping/>
  </p:clrMapOvr>
  <p:transition spd="slow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14682" y="604302"/>
            <a:ext cx="3658214" cy="99417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zh-CN" altLang="en-US" b="1" dirty="0">
              <a:solidFill>
                <a:srgbClr val="435C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457939" y="1598474"/>
            <a:ext cx="2171700" cy="326643"/>
          </a:xfrm>
        </p:spPr>
        <p:txBody>
          <a:bodyPr>
            <a:noAutofit/>
          </a:bodyPr>
          <a:lstStyle/>
          <a:p>
            <a:r>
              <a:rPr lang="zh-CN" altLang="en-US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朱少民 </a:t>
            </a:r>
            <a:r>
              <a:rPr lang="en-US" altLang="zh-CN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同济大学</a:t>
            </a: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10.1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测试的目标和准则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7AC804-E743-571A-922D-843AE661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08" y="3019619"/>
            <a:ext cx="2542945" cy="18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205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5"/>
          <p:cNvSpPr>
            <a:spLocks noGrp="1" noChangeArrowheads="1"/>
          </p:cNvSpPr>
          <p:nvPr>
            <p:ph type="title"/>
          </p:nvPr>
        </p:nvSpPr>
        <p:spPr>
          <a:xfrm>
            <a:off x="581516" y="330106"/>
            <a:ext cx="6574658" cy="612276"/>
          </a:xfrm>
          <a:noFill/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示例：哪个是测试目标？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6B5A34B-CEAB-9E52-2F08-6E60FDADE5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3658" y="1437624"/>
          <a:ext cx="6318702" cy="276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3" imgW="5892800" imgH="2578100" progId="Word.Document.12">
                  <p:embed/>
                </p:oleObj>
              </mc:Choice>
              <mc:Fallback>
                <p:oleObj name="文档" r:id="rId3" imgW="5892800" imgH="2578100" progId="Word.Document.12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3658" y="1437624"/>
                        <a:ext cx="6318702" cy="2764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BE1E41A-6C8D-8C38-36CC-AD0698978225}"/>
              </a:ext>
            </a:extLst>
          </p:cNvPr>
          <p:cNvSpPr txBox="1"/>
          <p:nvPr/>
        </p:nvSpPr>
        <p:spPr>
          <a:xfrm>
            <a:off x="2789802" y="440795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6600"/>
                </a:solidFill>
              </a:rPr>
              <a:t>能作为测试的目标吗？有什么问题吗？</a:t>
            </a:r>
          </a:p>
        </p:txBody>
      </p:sp>
    </p:spTree>
    <p:extLst>
      <p:ext uri="{BB962C8B-B14F-4D97-AF65-F5344CB8AC3E}">
        <p14:creationId xmlns:p14="http://schemas.microsoft.com/office/powerpoint/2010/main" val="2176536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2FC66-1022-4D77-6416-E4558505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de-DE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818AEB-16DC-B67E-C034-768E210ADD8A}"/>
              </a:ext>
            </a:extLst>
          </p:cNvPr>
          <p:cNvSpPr/>
          <p:nvPr/>
        </p:nvSpPr>
        <p:spPr>
          <a:xfrm>
            <a:off x="2674844" y="1106641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设计和执行测试的原因或目的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AB4910-86E8-ADB2-DCD3-28E052ADE392}"/>
              </a:ext>
            </a:extLst>
          </p:cNvPr>
          <p:cNvSpPr/>
          <p:nvPr/>
        </p:nvSpPr>
        <p:spPr>
          <a:xfrm>
            <a:off x="1972765" y="1754713"/>
            <a:ext cx="4806534" cy="2458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楷体"/>
                <a:ea typeface="楷体"/>
                <a:cs typeface="楷体"/>
              </a:rPr>
              <a:t>向风险管理活动提供信息</a:t>
            </a:r>
            <a:endParaRPr lang="en-US" altLang="zh-CN" dirty="0">
              <a:latin typeface="楷体"/>
              <a:ea typeface="楷体"/>
              <a:cs typeface="楷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楷体"/>
                <a:ea typeface="楷体"/>
                <a:cs typeface="楷体"/>
              </a:rPr>
              <a:t>提供软件系统质量有关信息</a:t>
            </a:r>
            <a:endParaRPr lang="en-US" altLang="zh-CN" dirty="0">
              <a:latin typeface="楷体"/>
              <a:ea typeface="楷体"/>
              <a:cs typeface="楷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楷体"/>
                <a:ea typeface="楷体"/>
                <a:cs typeface="楷体"/>
              </a:rPr>
              <a:t>评估软件产品是否满足相关利益者的期望</a:t>
            </a:r>
            <a:endParaRPr lang="en-US" altLang="zh-CN" dirty="0">
              <a:latin typeface="楷体"/>
              <a:ea typeface="楷体"/>
              <a:cs typeface="楷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楷体"/>
                <a:ea typeface="楷体"/>
                <a:cs typeface="楷体"/>
              </a:rPr>
              <a:t>评估缺陷修正（清除）而不带来负面效应</a:t>
            </a:r>
            <a:endParaRPr lang="en-US" altLang="zh-CN" dirty="0">
              <a:latin typeface="楷体"/>
              <a:ea typeface="楷体"/>
              <a:cs typeface="楷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楷体"/>
                <a:ea typeface="楷体"/>
                <a:cs typeface="楷体"/>
              </a:rPr>
              <a:t>评估软件变更实施而不带来负面效应</a:t>
            </a:r>
            <a:endParaRPr lang="en-US" altLang="zh-CN" dirty="0">
              <a:latin typeface="楷体"/>
              <a:ea typeface="楷体"/>
              <a:cs typeface="楷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楷体"/>
                <a:ea typeface="楷体"/>
                <a:cs typeface="楷体"/>
              </a:rPr>
              <a:t>评估软件是否完全符合合规性要求</a:t>
            </a:r>
            <a:endParaRPr lang="en-US" altLang="zh-CN" dirty="0"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388175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22C54-2DAC-F7B9-ECD0-49CD9E1F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项目的具体</a:t>
            </a:r>
            <a:r>
              <a:rPr kumimoji="1" lang="zh-CN" altLang="de-DE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265E72-F892-7E77-7B3C-2F57EE40AC17}"/>
              </a:ext>
            </a:extLst>
          </p:cNvPr>
          <p:cNvSpPr/>
          <p:nvPr/>
        </p:nvSpPr>
        <p:spPr>
          <a:xfrm>
            <a:off x="802182" y="944702"/>
            <a:ext cx="6602469" cy="162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宋体"/>
                <a:ea typeface="宋体"/>
                <a:cs typeface="宋体"/>
              </a:rPr>
              <a:t>提供</a:t>
            </a:r>
            <a:r>
              <a:rPr lang="zh-CN" altLang="en-US" u="sng" dirty="0">
                <a:solidFill>
                  <a:srgbClr val="3366FF"/>
                </a:solidFill>
                <a:latin typeface="宋体"/>
                <a:ea typeface="宋体"/>
                <a:cs typeface="宋体"/>
              </a:rPr>
              <a:t>哪些质量风险</a:t>
            </a:r>
            <a:r>
              <a:rPr lang="zh-CN" altLang="en-US" dirty="0">
                <a:latin typeface="宋体"/>
                <a:ea typeface="宋体"/>
                <a:cs typeface="宋体"/>
              </a:rPr>
              <a:t>信息</a:t>
            </a:r>
            <a:endParaRPr lang="en-US" altLang="zh-CN" dirty="0">
              <a:latin typeface="宋体"/>
              <a:ea typeface="宋体"/>
              <a:cs typeface="宋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宋体"/>
                <a:ea typeface="宋体"/>
                <a:cs typeface="宋体"/>
              </a:rPr>
              <a:t>新改动的</a:t>
            </a:r>
            <a:r>
              <a:rPr lang="zh-CN" altLang="en-US" dirty="0">
                <a:solidFill>
                  <a:srgbClr val="FF6600"/>
                </a:solidFill>
                <a:latin typeface="宋体"/>
                <a:ea typeface="宋体"/>
                <a:cs typeface="宋体"/>
              </a:rPr>
              <a:t>业务</a:t>
            </a:r>
            <a:r>
              <a:rPr lang="zh-CN" altLang="en-US" dirty="0">
                <a:latin typeface="宋体"/>
                <a:ea typeface="宋体"/>
                <a:cs typeface="宋体"/>
              </a:rPr>
              <a:t>是否正确实现，对已有业务是否有负面影响</a:t>
            </a:r>
            <a:endParaRPr lang="en-US" altLang="zh-CN" dirty="0">
              <a:latin typeface="宋体"/>
              <a:ea typeface="宋体"/>
              <a:cs typeface="宋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宋体"/>
                <a:ea typeface="宋体"/>
                <a:cs typeface="宋体"/>
              </a:rPr>
              <a:t>是否满足功能性要求和非功能性要求</a:t>
            </a:r>
            <a:endParaRPr lang="en-US" altLang="zh-CN" dirty="0">
              <a:latin typeface="宋体"/>
              <a:ea typeface="宋体"/>
              <a:cs typeface="宋体"/>
            </a:endParaRPr>
          </a:p>
          <a:p>
            <a:pPr marL="257175" indent="-25717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宋体"/>
                <a:ea typeface="宋体"/>
                <a:cs typeface="宋体"/>
              </a:rPr>
              <a:t>在测试</a:t>
            </a:r>
            <a:r>
              <a:rPr lang="zh-CN" altLang="en-US" dirty="0">
                <a:solidFill>
                  <a:srgbClr val="3366FF"/>
                </a:solidFill>
                <a:latin typeface="宋体"/>
                <a:ea typeface="宋体"/>
                <a:cs typeface="宋体"/>
              </a:rPr>
              <a:t>覆盖率</a:t>
            </a:r>
            <a:r>
              <a:rPr lang="zh-CN" altLang="en-US" dirty="0">
                <a:latin typeface="宋体"/>
                <a:ea typeface="宋体"/>
                <a:cs typeface="宋体"/>
              </a:rPr>
              <a:t>、测试</a:t>
            </a:r>
            <a:r>
              <a:rPr lang="zh-CN" altLang="en-US" dirty="0">
                <a:solidFill>
                  <a:srgbClr val="3366FF"/>
                </a:solidFill>
                <a:latin typeface="宋体"/>
                <a:ea typeface="宋体"/>
                <a:cs typeface="宋体"/>
              </a:rPr>
              <a:t>效率</a:t>
            </a:r>
            <a:r>
              <a:rPr lang="zh-CN" altLang="en-US" dirty="0">
                <a:latin typeface="宋体"/>
                <a:ea typeface="宋体"/>
                <a:cs typeface="宋体"/>
              </a:rPr>
              <a:t>上的具体要求</a:t>
            </a:r>
            <a:endParaRPr lang="en-US" altLang="zh-CN" dirty="0">
              <a:latin typeface="宋体"/>
              <a:ea typeface="宋体"/>
              <a:cs typeface="宋体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74715C-1182-21ED-1C05-1FE47121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623" y="2706331"/>
            <a:ext cx="5213930" cy="215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4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A5NDI2ZWFiMmI1OWE2N2QwMWFkNmFlNWQxNGI5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0800000" scaled="1"/>
          <a:tileRect/>
        </a:gra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3414</TotalTime>
  <Words>3028</Words>
  <Application>Microsoft Macintosh PowerPoint</Application>
  <PresentationFormat>全屏显示(16:9)</PresentationFormat>
  <Paragraphs>493</Paragraphs>
  <Slides>58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7" baseType="lpstr">
      <vt:lpstr>等线</vt:lpstr>
      <vt:lpstr>KaiTi</vt:lpstr>
      <vt:lpstr>KaiTi</vt:lpstr>
      <vt:lpstr>思源黑体</vt:lpstr>
      <vt:lpstr>思源黑体 Bold</vt:lpstr>
      <vt:lpstr>思源黑体 CN Normal</vt:lpstr>
      <vt:lpstr>思源黑体 Medium</vt:lpstr>
      <vt:lpstr>SimSun</vt:lpstr>
      <vt:lpstr>SimSun</vt:lpstr>
      <vt:lpstr>Microsoft YaHei</vt:lpstr>
      <vt:lpstr>Microsoft YaHei</vt:lpstr>
      <vt:lpstr>微软雅黑 Light</vt:lpstr>
      <vt:lpstr>Yuanti SC</vt:lpstr>
      <vt:lpstr>Arial</vt:lpstr>
      <vt:lpstr>Calibri</vt:lpstr>
      <vt:lpstr>Tahoma</vt:lpstr>
      <vt:lpstr>Wingdings</vt:lpstr>
      <vt:lpstr>Office 主题​​</vt:lpstr>
      <vt:lpstr>文档</vt:lpstr>
      <vt:lpstr>第3篇 软件测试项目实践</vt:lpstr>
      <vt:lpstr>软件测试工作和测试件</vt:lpstr>
      <vt:lpstr>软件测试方法和技术</vt:lpstr>
      <vt:lpstr>PowerPoint 演示文稿</vt:lpstr>
      <vt:lpstr>软件测试计划的重点工作</vt:lpstr>
      <vt:lpstr>PowerPoint 演示文稿</vt:lpstr>
      <vt:lpstr>示例：哪个是测试目标？-1</vt:lpstr>
      <vt:lpstr>测试目标</vt:lpstr>
      <vt:lpstr>项目的具体测试目标</vt:lpstr>
      <vt:lpstr>如何确定测试目标？</vt:lpstr>
      <vt:lpstr>测试进入的准则</vt:lpstr>
      <vt:lpstr>PowerPoint 演示文稿</vt:lpstr>
      <vt:lpstr>测试分析是基础</vt:lpstr>
      <vt:lpstr>测试分析的输入与输出</vt:lpstr>
      <vt:lpstr>软件测试分析的输出</vt:lpstr>
      <vt:lpstr>测试需求分析的过程</vt:lpstr>
      <vt:lpstr>测试目标</vt:lpstr>
      <vt:lpstr>测试范围分析</vt:lpstr>
      <vt:lpstr>分析的内容：领域、元素</vt:lpstr>
      <vt:lpstr>启发式测试策略</vt:lpstr>
      <vt:lpstr>测试分析的全局观</vt:lpstr>
      <vt:lpstr>PowerPoint 演示文稿</vt:lpstr>
      <vt:lpstr>PowerPoint 演示文稿</vt:lpstr>
      <vt:lpstr>常见分析模型比较</vt:lpstr>
      <vt:lpstr>PowerPoint 演示文稿</vt:lpstr>
      <vt:lpstr>示例</vt:lpstr>
      <vt:lpstr>明确测试项的优先级</vt:lpstr>
      <vt:lpstr>示例 – 续</vt:lpstr>
      <vt:lpstr>示例：测试需求分析结果</vt:lpstr>
      <vt:lpstr>造成测试分析不准确的风险</vt:lpstr>
      <vt:lpstr>PowerPoint 演示文稿</vt:lpstr>
      <vt:lpstr>PowerPoint 演示文稿</vt:lpstr>
      <vt:lpstr>这是干什么的？</vt:lpstr>
      <vt:lpstr>测试工作量估算方法</vt:lpstr>
      <vt:lpstr>软件规模估算：功能点方法</vt:lpstr>
      <vt:lpstr>测试工作量估算</vt:lpstr>
      <vt:lpstr>工作分解结构表方法WBS</vt:lpstr>
      <vt:lpstr>示例：WBS方法</vt:lpstr>
      <vt:lpstr>PowerPoint 演示文稿</vt:lpstr>
      <vt:lpstr>测试风险</vt:lpstr>
      <vt:lpstr>风险识别</vt:lpstr>
      <vt:lpstr>风险分析常用的模板</vt:lpstr>
      <vt:lpstr>示例：测试风险</vt:lpstr>
      <vt:lpstr>风险常用控制方法</vt:lpstr>
      <vt:lpstr>为什么要制定测试策略？</vt:lpstr>
      <vt:lpstr>测试策略及其内容</vt:lpstr>
      <vt:lpstr>问题</vt:lpstr>
      <vt:lpstr>示例：测试策略</vt:lpstr>
      <vt:lpstr>两段论</vt:lpstr>
      <vt:lpstr>测试策略影响因素</vt:lpstr>
      <vt:lpstr>PowerPoint 演示文稿</vt:lpstr>
      <vt:lpstr>测试计划内容</vt:lpstr>
      <vt:lpstr>进入/退出标准</vt:lpstr>
      <vt:lpstr>示例：系统测试结束标准</vt:lpstr>
      <vt:lpstr>软件测试计划更是一个过程</vt:lpstr>
      <vt:lpstr>本章小结</vt:lpstr>
      <vt:lpstr>实验7：制定测试计划</vt:lpstr>
      <vt:lpstr>感 谢 聆 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341</cp:revision>
  <dcterms:created xsi:type="dcterms:W3CDTF">2020-06-18T01:06:00Z</dcterms:created>
  <dcterms:modified xsi:type="dcterms:W3CDTF">2022-12-24T01:15:56Z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426427AD8D144D0396529E473195E768</vt:lpwstr>
  </property>
</Properties>
</file>